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7" r:id="rId3"/>
    <p:sldId id="260" r:id="rId4"/>
    <p:sldId id="262" r:id="rId5"/>
    <p:sldId id="261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2" d="100"/>
          <a:sy n="102" d="100"/>
        </p:scale>
        <p:origin x="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679D-5365-E342-BBD8-0109A4A2932F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DBB2B-8ED1-D747-A2B9-4892B3B28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679D-5365-E342-BBD8-0109A4A2932F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DBB2B-8ED1-D747-A2B9-4892B3B28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679D-5365-E342-BBD8-0109A4A2932F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DBB2B-8ED1-D747-A2B9-4892B3B28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679D-5365-E342-BBD8-0109A4A2932F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DBB2B-8ED1-D747-A2B9-4892B3B28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679D-5365-E342-BBD8-0109A4A2932F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DBB2B-8ED1-D747-A2B9-4892B3B28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679D-5365-E342-BBD8-0109A4A2932F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DBB2B-8ED1-D747-A2B9-4892B3B28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679D-5365-E342-BBD8-0109A4A2932F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DBB2B-8ED1-D747-A2B9-4892B3B28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679D-5365-E342-BBD8-0109A4A2932F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DBB2B-8ED1-D747-A2B9-4892B3B28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679D-5365-E342-BBD8-0109A4A2932F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DBB2B-8ED1-D747-A2B9-4892B3B28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679D-5365-E342-BBD8-0109A4A2932F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DBB2B-8ED1-D747-A2B9-4892B3B28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679D-5365-E342-BBD8-0109A4A2932F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DBB2B-8ED1-D747-A2B9-4892B3B28F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B679D-5365-E342-BBD8-0109A4A2932F}" type="datetimeFigureOut">
              <a:rPr lang="en-US" smtClean="0"/>
              <a:t>3/12/2018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DBB2B-8ED1-D747-A2B9-4892B3B28F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1COR POWERPOINT 2017 (1)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4546" y="1365535"/>
            <a:ext cx="7128346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 b="1" dirty="0" smtClean="0">
                <a:latin typeface="Calibri" panose="020F0502020204030204" pitchFamily="34" charset="0"/>
              </a:rPr>
              <a:t>The Liability of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 b="1" dirty="0" smtClean="0">
                <a:latin typeface="Calibri" panose="020F0502020204030204" pitchFamily="34" charset="0"/>
              </a:rPr>
              <a:t>Private Hospitals and Clinics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 b="1" dirty="0" smtClean="0">
                <a:latin typeface="Calibri" panose="020F0502020204030204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 b="1" dirty="0" smtClean="0">
                <a:latin typeface="Calibri" panose="020F0502020204030204" pitchFamily="34" charset="0"/>
              </a:rPr>
              <a:t>Lessons from the Paterson Litigation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 b="1" dirty="0" smtClean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648258" y="5173167"/>
            <a:ext cx="8640763" cy="208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dirty="0">
              <a:latin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dirty="0">
                <a:latin typeface="Calibri" panose="020F0502020204030204" pitchFamily="34" charset="0"/>
              </a:rPr>
              <a:t>1 Crown Office </a:t>
            </a:r>
            <a:r>
              <a:rPr lang="en-GB" altLang="en-US" dirty="0" smtClean="0">
                <a:latin typeface="Calibri" panose="020F0502020204030204" pitchFamily="34" charset="0"/>
              </a:rPr>
              <a:t>Row</a:t>
            </a:r>
          </a:p>
          <a:p>
            <a:pPr algn="ctr">
              <a:buNone/>
              <a:defRPr/>
            </a:pPr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sz="1050" dirty="0" smtClean="0">
                <a:solidFill>
                  <a:schemeClr val="bg1">
                    <a:lumMod val="65000"/>
                  </a:schemeClr>
                </a:solidFill>
              </a:rPr>
              <a:t>© 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</a:rPr>
              <a:t>1 Crown Office Row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GB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COR POWERPOINT 2017 (1)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58775" y="723900"/>
            <a:ext cx="84248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600" dirty="0" smtClean="0">
                <a:latin typeface="Calibri" panose="020F0502020204030204" pitchFamily="34" charset="0"/>
              </a:rPr>
              <a:t>Vicarious Liability: Recap</a:t>
            </a:r>
            <a:endParaRPr lang="en-GB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58775" y="2264509"/>
            <a:ext cx="6877521" cy="3748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>
              <a:buNone/>
            </a:pPr>
            <a:r>
              <a:rPr lang="en-GB" altLang="en-US" sz="2200" dirty="0" smtClean="0">
                <a:latin typeface="+mn-lt"/>
              </a:rPr>
              <a:t>The two-stage test: </a:t>
            </a:r>
            <a:r>
              <a:rPr lang="en-GB" sz="2200" i="1" dirty="0">
                <a:latin typeface="+mn-lt"/>
              </a:rPr>
              <a:t>Various Claimants v Barclays Bank PLC</a:t>
            </a:r>
            <a:r>
              <a:rPr lang="en-GB" sz="2200" dirty="0">
                <a:latin typeface="+mn-lt"/>
              </a:rPr>
              <a:t> </a:t>
            </a:r>
            <a:r>
              <a:rPr lang="en-GB" sz="2200" dirty="0" smtClean="0">
                <a:latin typeface="+mn-lt"/>
              </a:rPr>
              <a:t>[2017] EWHC 1929 (QB) at [27]:</a:t>
            </a:r>
          </a:p>
          <a:p>
            <a:pPr marL="0" indent="0">
              <a:buNone/>
            </a:pPr>
            <a:endParaRPr lang="en-GB" altLang="en-US" sz="2000" dirty="0" smtClean="0">
              <a:latin typeface="+mn-lt"/>
            </a:endParaRPr>
          </a:p>
          <a:p>
            <a:pPr marL="971550" lvl="2" indent="-514350">
              <a:buAutoNum type="romanLcParenR"/>
            </a:pPr>
            <a:r>
              <a:rPr lang="en-GB" altLang="en-US" sz="2200" dirty="0" smtClean="0">
                <a:latin typeface="+mn-lt"/>
              </a:rPr>
              <a:t>Is the relevant relationship one of employment or </a:t>
            </a:r>
            <a:r>
              <a:rPr lang="en-GB" altLang="en-US" sz="2200" b="1" u="sng" dirty="0" smtClean="0">
                <a:latin typeface="+mn-lt"/>
              </a:rPr>
              <a:t>"akin to employment"?</a:t>
            </a:r>
          </a:p>
          <a:p>
            <a:pPr marL="971550" lvl="2" indent="-514350">
              <a:buAutoNum type="romanLcParenR"/>
            </a:pPr>
            <a:endParaRPr lang="en-GB" altLang="en-US" sz="2200" dirty="0" smtClean="0">
              <a:latin typeface="+mn-lt"/>
            </a:endParaRPr>
          </a:p>
          <a:p>
            <a:pPr marL="971550" lvl="2" indent="-514350">
              <a:buAutoNum type="romanLcParenR"/>
            </a:pPr>
            <a:r>
              <a:rPr lang="en-GB" altLang="en-US" sz="2200" dirty="0" smtClean="0">
                <a:latin typeface="+mn-lt"/>
              </a:rPr>
              <a:t>If so, was the tort </a:t>
            </a:r>
            <a:r>
              <a:rPr lang="en-GB" altLang="en-US" sz="2200" b="1" u="sng" dirty="0" smtClean="0">
                <a:latin typeface="+mn-lt"/>
              </a:rPr>
              <a:t>sufficiently closely connected </a:t>
            </a:r>
            <a:r>
              <a:rPr lang="en-GB" altLang="en-US" sz="2200" dirty="0" smtClean="0">
                <a:latin typeface="+mn-lt"/>
              </a:rPr>
              <a:t>with that employment or quasi-employment?</a:t>
            </a:r>
          </a:p>
          <a:p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7966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COR POWERPOINT 2017 (1)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8775" y="447650"/>
            <a:ext cx="84248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600" dirty="0" smtClean="0">
                <a:latin typeface="Calibri" panose="020F0502020204030204" pitchFamily="34" charset="0"/>
              </a:rPr>
              <a:t>Stage One: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600" dirty="0" smtClean="0">
                <a:latin typeface="Calibri" panose="020F0502020204030204" pitchFamily="34" charset="0"/>
              </a:rPr>
              <a:t>Relationship akin to employment</a:t>
            </a:r>
            <a:endParaRPr lang="en-GB" altLang="en-US" sz="3600" dirty="0">
              <a:latin typeface="Calibri" panose="020F050202020403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71579" y="1700808"/>
            <a:ext cx="7152749" cy="444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>
              <a:defRPr/>
            </a:pPr>
            <a:endParaRPr lang="en-GB" altLang="en-US" sz="2000" dirty="0" smtClean="0">
              <a:latin typeface="+mn-lt"/>
            </a:endParaRPr>
          </a:p>
          <a:p>
            <a:pPr marL="0" indent="0">
              <a:spcAft>
                <a:spcPts val="1200"/>
              </a:spcAft>
              <a:buNone/>
              <a:defRPr/>
            </a:pPr>
            <a:r>
              <a:rPr lang="en-GB" altLang="en-US" sz="2000" dirty="0" smtClean="0">
                <a:latin typeface="+mn-lt"/>
              </a:rPr>
              <a:t>The five criteria: </a:t>
            </a:r>
            <a:r>
              <a:rPr lang="en-GB" altLang="en-US" sz="2000" i="1" dirty="0" smtClean="0">
                <a:latin typeface="+mn-lt"/>
              </a:rPr>
              <a:t>Barclays Bank </a:t>
            </a:r>
            <a:r>
              <a:rPr lang="en-GB" altLang="en-US" sz="2000" dirty="0" smtClean="0">
                <a:latin typeface="+mn-lt"/>
              </a:rPr>
              <a:t>at [45]</a:t>
            </a:r>
          </a:p>
          <a:p>
            <a:pPr lvl="1">
              <a:spcAft>
                <a:spcPts val="1200"/>
              </a:spcAft>
              <a:buNone/>
            </a:pPr>
            <a:r>
              <a:rPr lang="en-GB" sz="1900" dirty="0">
                <a:latin typeface="+mn-lt"/>
              </a:rPr>
              <a:t>i) </a:t>
            </a:r>
            <a:r>
              <a:rPr lang="en-GB" sz="1900" dirty="0" smtClean="0">
                <a:latin typeface="+mn-lt"/>
              </a:rPr>
              <a:t>D is more </a:t>
            </a:r>
            <a:r>
              <a:rPr lang="en-GB" sz="1900" dirty="0">
                <a:latin typeface="+mn-lt"/>
              </a:rPr>
              <a:t>likely than the tortfeasor </a:t>
            </a:r>
            <a:r>
              <a:rPr lang="en-GB" sz="1900" dirty="0" smtClean="0">
                <a:latin typeface="+mn-lt"/>
              </a:rPr>
              <a:t>to </a:t>
            </a:r>
            <a:r>
              <a:rPr lang="en-GB" sz="1900" dirty="0">
                <a:latin typeface="+mn-lt"/>
              </a:rPr>
              <a:t>have the </a:t>
            </a:r>
            <a:r>
              <a:rPr lang="en-GB" sz="1900" b="1" u="sng" dirty="0">
                <a:latin typeface="+mn-lt"/>
              </a:rPr>
              <a:t>means </a:t>
            </a:r>
            <a:r>
              <a:rPr lang="en-GB" sz="1900" b="1" u="sng" dirty="0" smtClean="0">
                <a:latin typeface="+mn-lt"/>
              </a:rPr>
              <a:t>and insurance</a:t>
            </a:r>
            <a:r>
              <a:rPr lang="en-GB" sz="1900" dirty="0" smtClean="0">
                <a:latin typeface="+mn-lt"/>
              </a:rPr>
              <a:t> to </a:t>
            </a:r>
            <a:r>
              <a:rPr lang="en-GB" sz="1900" dirty="0">
                <a:latin typeface="+mn-lt"/>
              </a:rPr>
              <a:t>compensate the </a:t>
            </a:r>
            <a:r>
              <a:rPr lang="en-GB" sz="1900" dirty="0" smtClean="0">
                <a:latin typeface="+mn-lt"/>
              </a:rPr>
              <a:t>victim;</a:t>
            </a:r>
            <a:endParaRPr lang="en-GB" sz="1900" dirty="0">
              <a:latin typeface="+mn-lt"/>
            </a:endParaRPr>
          </a:p>
          <a:p>
            <a:pPr lvl="1">
              <a:spcAft>
                <a:spcPts val="1200"/>
              </a:spcAft>
              <a:buNone/>
            </a:pPr>
            <a:r>
              <a:rPr lang="en-GB" sz="1900" dirty="0" smtClean="0">
                <a:latin typeface="+mn-lt"/>
              </a:rPr>
              <a:t>ii</a:t>
            </a:r>
            <a:r>
              <a:rPr lang="en-GB" sz="1900" dirty="0">
                <a:latin typeface="+mn-lt"/>
              </a:rPr>
              <a:t>) </a:t>
            </a:r>
            <a:r>
              <a:rPr lang="en-GB" sz="1900" dirty="0" smtClean="0">
                <a:latin typeface="+mn-lt"/>
              </a:rPr>
              <a:t>The tort will have been committed </a:t>
            </a:r>
            <a:r>
              <a:rPr lang="en-GB" sz="1900" dirty="0">
                <a:latin typeface="+mn-lt"/>
              </a:rPr>
              <a:t>as a result of </a:t>
            </a:r>
            <a:r>
              <a:rPr lang="en-GB" sz="1900" b="1" u="sng" dirty="0">
                <a:latin typeface="+mn-lt"/>
              </a:rPr>
              <a:t>activity </a:t>
            </a:r>
            <a:r>
              <a:rPr lang="en-GB" sz="1900" b="1" u="sng" dirty="0" smtClean="0">
                <a:latin typeface="+mn-lt"/>
              </a:rPr>
              <a:t>by the tortfeasor </a:t>
            </a:r>
            <a:r>
              <a:rPr lang="en-GB" sz="1900" b="1" u="sng" dirty="0">
                <a:latin typeface="+mn-lt"/>
              </a:rPr>
              <a:t>on behalf of </a:t>
            </a:r>
            <a:r>
              <a:rPr lang="en-GB" sz="1900" b="1" u="sng" dirty="0" smtClean="0">
                <a:latin typeface="+mn-lt"/>
              </a:rPr>
              <a:t>D</a:t>
            </a:r>
            <a:r>
              <a:rPr lang="en-GB" sz="1900" dirty="0" smtClean="0">
                <a:latin typeface="+mn-lt"/>
              </a:rPr>
              <a:t>;</a:t>
            </a:r>
            <a:endParaRPr lang="en-GB" sz="1900" dirty="0">
              <a:latin typeface="+mn-lt"/>
            </a:endParaRPr>
          </a:p>
          <a:p>
            <a:pPr lvl="1">
              <a:spcAft>
                <a:spcPts val="1200"/>
              </a:spcAft>
              <a:buNone/>
            </a:pPr>
            <a:r>
              <a:rPr lang="en-GB" sz="1900" dirty="0" smtClean="0">
                <a:latin typeface="+mn-lt"/>
              </a:rPr>
              <a:t>iii</a:t>
            </a:r>
            <a:r>
              <a:rPr lang="en-GB" sz="1900" dirty="0">
                <a:latin typeface="+mn-lt"/>
              </a:rPr>
              <a:t>) </a:t>
            </a:r>
            <a:r>
              <a:rPr lang="en-GB" sz="1900" dirty="0" smtClean="0">
                <a:latin typeface="+mn-lt"/>
              </a:rPr>
              <a:t>The </a:t>
            </a:r>
            <a:r>
              <a:rPr lang="en-GB" sz="1900" dirty="0" err="1" smtClean="0">
                <a:latin typeface="+mn-lt"/>
              </a:rPr>
              <a:t>tortfeasor's</a:t>
            </a:r>
            <a:r>
              <a:rPr lang="en-GB" sz="1900" dirty="0" smtClean="0">
                <a:latin typeface="+mn-lt"/>
              </a:rPr>
              <a:t> </a:t>
            </a:r>
            <a:r>
              <a:rPr lang="en-GB" sz="1900" dirty="0">
                <a:latin typeface="+mn-lt"/>
              </a:rPr>
              <a:t>activity </a:t>
            </a:r>
            <a:r>
              <a:rPr lang="en-GB" sz="1900" dirty="0" smtClean="0">
                <a:latin typeface="+mn-lt"/>
              </a:rPr>
              <a:t>is likely in reality to </a:t>
            </a:r>
            <a:r>
              <a:rPr lang="en-GB" sz="1900" dirty="0">
                <a:latin typeface="+mn-lt"/>
              </a:rPr>
              <a:t>be </a:t>
            </a:r>
            <a:r>
              <a:rPr lang="en-GB" sz="1900" dirty="0" smtClean="0">
                <a:latin typeface="+mn-lt"/>
              </a:rPr>
              <a:t>an integral part </a:t>
            </a:r>
            <a:r>
              <a:rPr lang="en-GB" sz="1900" dirty="0">
                <a:latin typeface="+mn-lt"/>
              </a:rPr>
              <a:t>of </a:t>
            </a:r>
            <a:r>
              <a:rPr lang="en-GB" sz="1900" b="1" u="sng" dirty="0" smtClean="0">
                <a:latin typeface="+mn-lt"/>
              </a:rPr>
              <a:t>D’s business activity, carried out for D’s benefit</a:t>
            </a:r>
            <a:r>
              <a:rPr lang="en-GB" sz="1900" dirty="0" smtClean="0">
                <a:latin typeface="+mn-lt"/>
              </a:rPr>
              <a:t>;</a:t>
            </a:r>
            <a:endParaRPr lang="en-GB" sz="1900" dirty="0">
              <a:latin typeface="+mn-lt"/>
            </a:endParaRPr>
          </a:p>
          <a:p>
            <a:pPr lvl="1">
              <a:spcAft>
                <a:spcPts val="1200"/>
              </a:spcAft>
              <a:buNone/>
            </a:pPr>
            <a:r>
              <a:rPr lang="en-GB" sz="1900" dirty="0" smtClean="0">
                <a:latin typeface="+mn-lt"/>
              </a:rPr>
              <a:t>iv</a:t>
            </a:r>
            <a:r>
              <a:rPr lang="en-GB" sz="1900" dirty="0">
                <a:latin typeface="+mn-lt"/>
              </a:rPr>
              <a:t>) </a:t>
            </a:r>
            <a:r>
              <a:rPr lang="en-GB" sz="1900" dirty="0" smtClean="0">
                <a:latin typeface="+mn-lt"/>
              </a:rPr>
              <a:t>D, </a:t>
            </a:r>
            <a:r>
              <a:rPr lang="en-GB" sz="1900" dirty="0">
                <a:latin typeface="+mn-lt"/>
              </a:rPr>
              <a:t>by employing the </a:t>
            </a:r>
            <a:r>
              <a:rPr lang="en-GB" sz="1900" dirty="0" smtClean="0">
                <a:latin typeface="+mn-lt"/>
              </a:rPr>
              <a:t>tortfeasor to </a:t>
            </a:r>
            <a:r>
              <a:rPr lang="en-GB" sz="1900" dirty="0">
                <a:latin typeface="+mn-lt"/>
              </a:rPr>
              <a:t>carry on the activity, will have </a:t>
            </a:r>
            <a:r>
              <a:rPr lang="en-GB" sz="1900" b="1" u="sng" dirty="0">
                <a:latin typeface="+mn-lt"/>
              </a:rPr>
              <a:t>created the risk </a:t>
            </a:r>
            <a:r>
              <a:rPr lang="en-GB" sz="1900" dirty="0">
                <a:latin typeface="+mn-lt"/>
              </a:rPr>
              <a:t>of the tort </a:t>
            </a:r>
            <a:r>
              <a:rPr lang="en-GB" sz="1900" dirty="0" smtClean="0">
                <a:latin typeface="+mn-lt"/>
              </a:rPr>
              <a:t>committed;</a:t>
            </a:r>
            <a:endParaRPr lang="en-GB" sz="1900" dirty="0">
              <a:latin typeface="+mn-lt"/>
            </a:endParaRPr>
          </a:p>
          <a:p>
            <a:pPr lvl="1">
              <a:spcAft>
                <a:spcPts val="1200"/>
              </a:spcAft>
              <a:buNone/>
            </a:pPr>
            <a:r>
              <a:rPr lang="en-GB" sz="1900" dirty="0" smtClean="0">
                <a:latin typeface="+mn-lt"/>
              </a:rPr>
              <a:t>v</a:t>
            </a:r>
            <a:r>
              <a:rPr lang="en-GB" sz="1900" dirty="0">
                <a:latin typeface="+mn-lt"/>
              </a:rPr>
              <a:t>) </a:t>
            </a:r>
            <a:r>
              <a:rPr lang="en-GB" sz="1900" dirty="0" smtClean="0">
                <a:latin typeface="+mn-lt"/>
              </a:rPr>
              <a:t>The tortfeasor will</a:t>
            </a:r>
            <a:r>
              <a:rPr lang="en-GB" sz="1900" dirty="0">
                <a:latin typeface="+mn-lt"/>
              </a:rPr>
              <a:t>, to a greater or lesser degree, have been under the </a:t>
            </a:r>
            <a:r>
              <a:rPr lang="en-GB" sz="1900" b="1" u="sng" dirty="0">
                <a:latin typeface="+mn-lt"/>
              </a:rPr>
              <a:t>control of </a:t>
            </a:r>
            <a:r>
              <a:rPr lang="en-GB" sz="1900" b="1" u="sng" dirty="0" smtClean="0">
                <a:latin typeface="+mn-lt"/>
              </a:rPr>
              <a:t>D</a:t>
            </a:r>
            <a:r>
              <a:rPr lang="en-GB" sz="1900" dirty="0" smtClean="0">
                <a:latin typeface="+mn-lt"/>
              </a:rPr>
              <a:t>, in particular with regard to </a:t>
            </a:r>
            <a:r>
              <a:rPr lang="en-GB" sz="1900" b="1" dirty="0" smtClean="0">
                <a:latin typeface="+mn-lt"/>
              </a:rPr>
              <a:t>what</a:t>
            </a:r>
            <a:r>
              <a:rPr lang="en-GB" sz="1900" dirty="0" smtClean="0">
                <a:latin typeface="+mn-lt"/>
              </a:rPr>
              <a:t> the employee does</a:t>
            </a:r>
            <a:endParaRPr lang="en-GB" sz="1900" dirty="0">
              <a:latin typeface="+mn-lt"/>
            </a:endParaRPr>
          </a:p>
          <a:p>
            <a:pPr>
              <a:defRPr/>
            </a:pPr>
            <a:endParaRPr lang="en-GB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55041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COR POWERPOINT 2017 (1)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204864"/>
            <a:ext cx="6768752" cy="4104456"/>
          </a:xfrm>
        </p:spPr>
        <p:txBody>
          <a:bodyPr>
            <a:normAutofit lnSpcReduction="10000"/>
          </a:bodyPr>
          <a:lstStyle/>
          <a:p>
            <a:pPr marL="285750" indent="-285750" algn="l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chemeClr val="tx1"/>
                </a:solidFill>
              </a:rPr>
              <a:t>Degree </a:t>
            </a:r>
            <a:r>
              <a:rPr lang="en-GB" altLang="en-US" sz="2000" dirty="0">
                <a:solidFill>
                  <a:schemeClr val="tx1"/>
                </a:solidFill>
              </a:rPr>
              <a:t>of oversight by </a:t>
            </a:r>
            <a:r>
              <a:rPr lang="en-GB" altLang="en-US" sz="2000" dirty="0" smtClean="0">
                <a:solidFill>
                  <a:schemeClr val="tx1"/>
                </a:solidFill>
              </a:rPr>
              <a:t>the clinic or hospital.</a:t>
            </a: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Does the clinic </a:t>
            </a:r>
            <a:r>
              <a:rPr lang="en-GB" sz="2000" dirty="0" smtClean="0">
                <a:solidFill>
                  <a:schemeClr val="tx1"/>
                </a:solidFill>
              </a:rPr>
              <a:t>have responsibility for assigning work </a:t>
            </a:r>
            <a:r>
              <a:rPr lang="en-GB" sz="2000" dirty="0">
                <a:solidFill>
                  <a:schemeClr val="tx1"/>
                </a:solidFill>
              </a:rPr>
              <a:t>to a particular doctor</a:t>
            </a:r>
            <a:r>
              <a:rPr lang="en-GB" sz="2000" dirty="0" smtClean="0">
                <a:solidFill>
                  <a:schemeClr val="tx1"/>
                </a:solidFill>
              </a:rPr>
              <a:t>? </a:t>
            </a:r>
            <a:endParaRPr lang="en-GB" sz="2000" dirty="0">
              <a:solidFill>
                <a:schemeClr val="tx1"/>
              </a:solidFill>
            </a:endParaRPr>
          </a:p>
          <a:p>
            <a:pPr marL="285750" indent="-28575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Can the clinic </a:t>
            </a:r>
            <a:r>
              <a:rPr lang="en-GB" sz="2000" dirty="0" smtClean="0">
                <a:solidFill>
                  <a:schemeClr val="tx1"/>
                </a:solidFill>
              </a:rPr>
              <a:t>direct the </a:t>
            </a:r>
            <a:r>
              <a:rPr lang="en-GB" sz="2000" dirty="0">
                <a:solidFill>
                  <a:schemeClr val="tx1"/>
                </a:solidFill>
              </a:rPr>
              <a:t>doctor regarding quantity and/or quality of work?</a:t>
            </a:r>
          </a:p>
          <a:p>
            <a:pPr marL="285750" indent="-285750" algn="l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Could the clinic take </a:t>
            </a:r>
            <a:r>
              <a:rPr lang="en-GB" sz="2000" dirty="0">
                <a:solidFill>
                  <a:schemeClr val="tx1"/>
                </a:solidFill>
              </a:rPr>
              <a:t>action to prevent future </a:t>
            </a:r>
            <a:r>
              <a:rPr lang="en-GB" sz="2000" dirty="0" smtClean="0">
                <a:solidFill>
                  <a:schemeClr val="tx1"/>
                </a:solidFill>
              </a:rPr>
              <a:t>negligence?</a:t>
            </a:r>
          </a:p>
          <a:p>
            <a:pPr marL="285750" indent="-285750" algn="l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What is the contractual </a:t>
            </a:r>
            <a:r>
              <a:rPr lang="en-GB" sz="2000" dirty="0">
                <a:solidFill>
                  <a:schemeClr val="tx1"/>
                </a:solidFill>
              </a:rPr>
              <a:t>and commercial relationship between the clinic and the </a:t>
            </a:r>
            <a:r>
              <a:rPr lang="en-GB" sz="2000" dirty="0" smtClean="0">
                <a:solidFill>
                  <a:schemeClr val="tx1"/>
                </a:solidFill>
              </a:rPr>
              <a:t>doctor? Who bears the commercial risk?</a:t>
            </a:r>
          </a:p>
          <a:p>
            <a:pPr marL="285750" indent="-285750" algn="l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Would the </a:t>
            </a:r>
            <a:r>
              <a:rPr lang="en-GB" sz="2000" dirty="0">
                <a:solidFill>
                  <a:schemeClr val="tx1"/>
                </a:solidFill>
              </a:rPr>
              <a:t>clinic </a:t>
            </a:r>
            <a:r>
              <a:rPr lang="en-GB" sz="2000" dirty="0" smtClean="0">
                <a:solidFill>
                  <a:schemeClr val="tx1"/>
                </a:solidFill>
              </a:rPr>
              <a:t>be classified and regulated </a:t>
            </a:r>
            <a:r>
              <a:rPr lang="en-GB" sz="2000" dirty="0">
                <a:solidFill>
                  <a:schemeClr val="tx1"/>
                </a:solidFill>
              </a:rPr>
              <a:t>as a private hospital under </a:t>
            </a:r>
            <a:r>
              <a:rPr lang="en-GB" sz="2000" dirty="0" smtClean="0">
                <a:solidFill>
                  <a:schemeClr val="tx1"/>
                </a:solidFill>
              </a:rPr>
              <a:t>relevant legislation?</a:t>
            </a:r>
            <a:endParaRPr lang="en-GB" sz="2000" dirty="0">
              <a:solidFill>
                <a:schemeClr val="tx1"/>
              </a:solidFill>
            </a:endParaRPr>
          </a:p>
          <a:p>
            <a:pPr marL="285750" indent="-285750" algn="l" eaLnBrk="1" hangingPunct="1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 algn="l" eaLnBrk="1" hangingPunct="1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285750" indent="-285750" algn="l" eaLnBrk="1" hangingPunct="1">
              <a:buFont typeface="Arial" panose="020B0604020202020204" pitchFamily="34" charset="0"/>
              <a:buChar char="•"/>
            </a:pPr>
            <a:endParaRPr lang="en-US" altLang="en-US" sz="1800" dirty="0" smtClean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03238" y="528350"/>
            <a:ext cx="864076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600" dirty="0" smtClean="0">
                <a:latin typeface="Calibri" panose="020F0502020204030204" pitchFamily="34" charset="0"/>
              </a:rPr>
              <a:t>Relationship akin to employment: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600" dirty="0" smtClean="0">
                <a:latin typeface="Calibri" panose="020F0502020204030204" pitchFamily="34" charset="0"/>
              </a:rPr>
              <a:t>factors to consider</a:t>
            </a:r>
            <a:endParaRPr lang="en-GB" altLang="en-US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285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COR POWERPOINT 2017 (1)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2737" y="304548"/>
            <a:ext cx="86407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600" dirty="0" smtClean="0">
                <a:latin typeface="Calibri" panose="020F0502020204030204" pitchFamily="34" charset="0"/>
              </a:rPr>
              <a:t>Stage Two: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600" dirty="0" smtClean="0">
                <a:latin typeface="Calibri" panose="020F0502020204030204" pitchFamily="34" charset="0"/>
              </a:rPr>
              <a:t>Sufficiently close connection </a:t>
            </a:r>
            <a:endParaRPr lang="en-GB" altLang="en-US" sz="3600" dirty="0">
              <a:latin typeface="Calibri" panose="020F050202020403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80527" y="1505604"/>
            <a:ext cx="7560839" cy="566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 dirty="0">
              <a:latin typeface="Calibri" panose="020F0502020204030204" pitchFamily="34" charset="0"/>
            </a:endParaRPr>
          </a:p>
          <a:p>
            <a:pPr lvl="1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+mn-lt"/>
              </a:rPr>
              <a:t>Means the connection between a) the relationship which is akin to employment and b) the tort. </a:t>
            </a:r>
          </a:p>
          <a:p>
            <a:pPr lvl="1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i="1" dirty="0" smtClean="0">
                <a:latin typeface="+mn-lt"/>
              </a:rPr>
              <a:t>Lister </a:t>
            </a:r>
            <a:r>
              <a:rPr lang="en-GB" sz="2000" i="1" dirty="0">
                <a:latin typeface="+mn-lt"/>
              </a:rPr>
              <a:t>v </a:t>
            </a:r>
            <a:r>
              <a:rPr lang="en-GB" sz="2000" i="1" dirty="0" err="1">
                <a:latin typeface="+mn-lt"/>
              </a:rPr>
              <a:t>Hesley</a:t>
            </a:r>
            <a:r>
              <a:rPr lang="en-GB" sz="2000" i="1" dirty="0">
                <a:latin typeface="+mn-lt"/>
              </a:rPr>
              <a:t> Hall </a:t>
            </a:r>
            <a:r>
              <a:rPr lang="en-GB" sz="2000" i="1">
                <a:latin typeface="+mn-lt"/>
              </a:rPr>
              <a:t>Ltd </a:t>
            </a:r>
            <a:r>
              <a:rPr lang="en-GB" sz="2000" smtClean="0">
                <a:latin typeface="+mn-lt"/>
              </a:rPr>
              <a:t>[2001] UKHL 22:</a:t>
            </a:r>
            <a:endParaRPr lang="en-GB" sz="2000" dirty="0" smtClean="0">
              <a:latin typeface="+mn-lt"/>
            </a:endParaRPr>
          </a:p>
          <a:p>
            <a:pPr marL="1143000" lvl="3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GB" sz="1800" dirty="0" smtClean="0">
                <a:latin typeface="+mn-lt"/>
              </a:rPr>
              <a:t>“</a:t>
            </a:r>
            <a:r>
              <a:rPr lang="en-GB" sz="1800" i="1" dirty="0" smtClean="0">
                <a:latin typeface="+mn-lt"/>
              </a:rPr>
              <a:t>The question is whether the warden's torts were so closely connected with his employment that it would be </a:t>
            </a:r>
            <a:r>
              <a:rPr lang="en-GB" sz="1800" b="1" i="1" u="sng" dirty="0" smtClean="0">
                <a:latin typeface="+mn-lt"/>
              </a:rPr>
              <a:t>fair and just to hold the employers vicariously liable</a:t>
            </a:r>
            <a:r>
              <a:rPr lang="en-GB" sz="1800" dirty="0" smtClean="0">
                <a:latin typeface="+mn-lt"/>
              </a:rPr>
              <a:t>.” – Lord Steyn at [28].</a:t>
            </a:r>
          </a:p>
          <a:p>
            <a:pPr marL="1143000" lvl="3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GB" sz="1800" i="1" dirty="0" smtClean="0">
                <a:latin typeface="+mn-lt"/>
              </a:rPr>
              <a:t>“The sufficiency of the connection may be gauged by asking </a:t>
            </a:r>
            <a:r>
              <a:rPr lang="en-GB" sz="1800" b="1" i="1" u="sng" dirty="0" smtClean="0">
                <a:latin typeface="+mn-lt"/>
              </a:rPr>
              <a:t>whether the wrongful </a:t>
            </a:r>
            <a:r>
              <a:rPr lang="en-GB" sz="1800" b="1" i="1" u="sng" dirty="0" err="1" smtClean="0">
                <a:latin typeface="+mn-lt"/>
              </a:rPr>
              <a:t>actings</a:t>
            </a:r>
            <a:r>
              <a:rPr lang="en-GB" sz="1800" b="1" i="1" u="sng" dirty="0" smtClean="0">
                <a:latin typeface="+mn-lt"/>
              </a:rPr>
              <a:t> can be seen as ways of carrying out the work </a:t>
            </a:r>
            <a:r>
              <a:rPr lang="en-GB" sz="1800" i="1" dirty="0" smtClean="0">
                <a:latin typeface="+mn-lt"/>
              </a:rPr>
              <a:t>which the employer had authorised.” – </a:t>
            </a:r>
            <a:r>
              <a:rPr lang="en-GB" sz="1800" dirty="0" smtClean="0">
                <a:latin typeface="+mn-lt"/>
              </a:rPr>
              <a:t>Lord Clyde at</a:t>
            </a:r>
            <a:r>
              <a:rPr lang="en-GB" sz="1800" i="1" dirty="0" smtClean="0">
                <a:latin typeface="+mn-lt"/>
              </a:rPr>
              <a:t> </a:t>
            </a:r>
            <a:r>
              <a:rPr lang="en-GB" sz="1800" dirty="0" smtClean="0">
                <a:latin typeface="+mn-lt"/>
              </a:rPr>
              <a:t>[37]</a:t>
            </a:r>
          </a:p>
          <a:p>
            <a:pPr marL="1143000" lvl="3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GB" sz="1800" i="1" dirty="0" smtClean="0">
                <a:latin typeface="+mn-lt"/>
              </a:rPr>
              <a:t>“Not </a:t>
            </a:r>
            <a:r>
              <a:rPr lang="en-GB" sz="1800" i="1" dirty="0">
                <a:latin typeface="+mn-lt"/>
              </a:rPr>
              <a:t>only do the purpose and the nature of the act have to be considered but the </a:t>
            </a:r>
            <a:r>
              <a:rPr lang="en-GB" sz="1800" b="1" i="1" u="sng" dirty="0">
                <a:latin typeface="+mn-lt"/>
              </a:rPr>
              <a:t>context and the circumstances </a:t>
            </a:r>
            <a:r>
              <a:rPr lang="en-GB" sz="1800" i="1" dirty="0">
                <a:latin typeface="+mn-lt"/>
              </a:rPr>
              <a:t>in which it occurred have to be taken into account.” </a:t>
            </a:r>
            <a:r>
              <a:rPr lang="en-GB" sz="1800" i="1" dirty="0" smtClean="0">
                <a:latin typeface="+mn-lt"/>
              </a:rPr>
              <a:t>– </a:t>
            </a:r>
            <a:r>
              <a:rPr lang="en-GB" sz="1800" dirty="0" smtClean="0">
                <a:latin typeface="+mn-lt"/>
              </a:rPr>
              <a:t>Lord Clyde at [43</a:t>
            </a:r>
            <a:r>
              <a:rPr lang="en-GB" sz="1800" dirty="0">
                <a:latin typeface="+mn-lt"/>
              </a:rPr>
              <a:t>].</a:t>
            </a:r>
            <a:endParaRPr lang="en-GB" sz="1800" dirty="0" smtClean="0">
              <a:latin typeface="+mn-lt"/>
            </a:endParaRP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2200" dirty="0" smtClean="0">
              <a:latin typeface="Calibri" panose="020F0502020204030204" pitchFamily="34" charset="0"/>
            </a:endParaRP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2200" dirty="0">
              <a:latin typeface="Calibri" panose="020F0502020204030204" pitchFamily="34" charset="0"/>
            </a:endParaRP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GB" altLang="en-US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716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COR POWERPOINT 2017 (1)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71579" y="1700808"/>
            <a:ext cx="7038153" cy="444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1200"/>
              </a:spcAft>
              <a:defRPr/>
            </a:pPr>
            <a:r>
              <a:rPr lang="en-GB" altLang="en-US" sz="1800" i="1" dirty="0">
                <a:latin typeface="+mn-lt"/>
              </a:rPr>
              <a:t>Mohamud v Wm Morrison Supermarkets plc </a:t>
            </a:r>
            <a:r>
              <a:rPr lang="en-GB" altLang="en-US" sz="1800" dirty="0">
                <a:latin typeface="+mn-lt"/>
              </a:rPr>
              <a:t>[2016] UKSC 11 :</a:t>
            </a:r>
          </a:p>
          <a:p>
            <a:pPr marL="914400" lvl="3">
              <a:buNone/>
              <a:defRPr/>
            </a:pPr>
            <a:r>
              <a:rPr lang="en-GB" altLang="en-US" sz="1800" i="1" dirty="0" smtClean="0">
                <a:latin typeface="+mn-lt"/>
              </a:rPr>
              <a:t>“…the </a:t>
            </a:r>
            <a:r>
              <a:rPr lang="en-GB" altLang="en-US" sz="1800" i="1" dirty="0">
                <a:latin typeface="+mn-lt"/>
              </a:rPr>
              <a:t>court has to consider two matters. The first question is what functions or “field of activities” have been entrusted by the employer to the employee, or, in everyday language, </a:t>
            </a:r>
            <a:r>
              <a:rPr lang="en-GB" altLang="en-US" sz="1800" b="1" i="1" u="sng" dirty="0">
                <a:latin typeface="+mn-lt"/>
              </a:rPr>
              <a:t>what was the nature of his </a:t>
            </a:r>
            <a:r>
              <a:rPr lang="en-GB" altLang="en-US" sz="1800" b="1" i="1" u="sng" dirty="0" smtClean="0">
                <a:latin typeface="+mn-lt"/>
              </a:rPr>
              <a:t>job</a:t>
            </a:r>
            <a:r>
              <a:rPr lang="en-GB" altLang="en-US" sz="1800" i="1" dirty="0">
                <a:latin typeface="+mn-lt"/>
              </a:rPr>
              <a:t>. As has been emphasised in several cases, this question must be addressed broadly</a:t>
            </a:r>
            <a:r>
              <a:rPr lang="en-GB" altLang="en-US" sz="1800" i="1" dirty="0" smtClean="0">
                <a:latin typeface="+mn-lt"/>
              </a:rPr>
              <a:t>… </a:t>
            </a:r>
          </a:p>
          <a:p>
            <a:pPr marL="914400" lvl="3">
              <a:spcAft>
                <a:spcPts val="1200"/>
              </a:spcAft>
              <a:buNone/>
              <a:defRPr/>
            </a:pPr>
            <a:r>
              <a:rPr lang="en-GB" altLang="en-US" sz="1800" i="1" dirty="0" smtClean="0">
                <a:latin typeface="+mn-lt"/>
              </a:rPr>
              <a:t>Secondly</a:t>
            </a:r>
            <a:r>
              <a:rPr lang="en-GB" altLang="en-US" sz="1800" i="1" dirty="0">
                <a:latin typeface="+mn-lt"/>
              </a:rPr>
              <a:t>, the court must decide </a:t>
            </a:r>
            <a:r>
              <a:rPr lang="en-GB" altLang="en-US" sz="1800" b="1" i="1" u="sng" dirty="0">
                <a:latin typeface="+mn-lt"/>
              </a:rPr>
              <a:t>whether there was sufficient connection </a:t>
            </a:r>
            <a:r>
              <a:rPr lang="en-GB" altLang="en-US" sz="1800" i="1" dirty="0">
                <a:latin typeface="+mn-lt"/>
              </a:rPr>
              <a:t>between the position in which he was employed and his wrongful conduct to make it right for the employer to be held liable under the principle of social justice.” </a:t>
            </a:r>
            <a:r>
              <a:rPr lang="en-GB" altLang="en-US" sz="1800" dirty="0">
                <a:latin typeface="+mn-lt"/>
              </a:rPr>
              <a:t>– per Lord </a:t>
            </a:r>
            <a:r>
              <a:rPr lang="en-GB" altLang="en-US" sz="1800" dirty="0" err="1">
                <a:latin typeface="+mn-lt"/>
              </a:rPr>
              <a:t>Toulson</a:t>
            </a:r>
            <a:r>
              <a:rPr lang="en-GB" altLang="en-US" sz="1800" dirty="0">
                <a:latin typeface="+mn-lt"/>
              </a:rPr>
              <a:t> at [44-45].</a:t>
            </a:r>
          </a:p>
          <a:p>
            <a:pPr>
              <a:spcAft>
                <a:spcPts val="1200"/>
              </a:spcAft>
              <a:defRPr/>
            </a:pPr>
            <a:r>
              <a:rPr lang="en-GB" altLang="en-US" sz="1800" dirty="0" smtClean="0">
                <a:latin typeface="+mn-lt"/>
              </a:rPr>
              <a:t>Clinical negligence committed </a:t>
            </a:r>
            <a:r>
              <a:rPr lang="en-GB" altLang="en-US" sz="1800" dirty="0">
                <a:latin typeface="+mn-lt"/>
              </a:rPr>
              <a:t>during the course of a consultation or </a:t>
            </a:r>
            <a:r>
              <a:rPr lang="en-GB" altLang="en-US" sz="1800" dirty="0" smtClean="0">
                <a:latin typeface="+mn-lt"/>
              </a:rPr>
              <a:t>treatment is highly likely to a sufficiently close connection. </a:t>
            </a:r>
          </a:p>
          <a:p>
            <a:pPr>
              <a:spcAft>
                <a:spcPts val="1200"/>
              </a:spcAft>
              <a:defRPr/>
            </a:pPr>
            <a:r>
              <a:rPr lang="en-GB" altLang="en-US" sz="1800" dirty="0" smtClean="0">
                <a:latin typeface="+mn-lt"/>
              </a:rPr>
              <a:t>Might be different if the tort is unrelated </a:t>
            </a:r>
            <a:r>
              <a:rPr lang="en-GB" altLang="en-US" sz="1800" dirty="0">
                <a:latin typeface="+mn-lt"/>
              </a:rPr>
              <a:t>to </a:t>
            </a:r>
            <a:r>
              <a:rPr lang="en-GB" altLang="en-US" sz="1800" dirty="0" smtClean="0">
                <a:latin typeface="+mn-lt"/>
              </a:rPr>
              <a:t>treatment, committed out of hours, and/or away from the clinic’s premises…</a:t>
            </a:r>
          </a:p>
          <a:p>
            <a:pPr lvl="1">
              <a:spcAft>
                <a:spcPts val="1200"/>
              </a:spcAft>
              <a:defRPr/>
            </a:pPr>
            <a:endParaRPr lang="en-GB" altLang="en-US" sz="1800" dirty="0" smtClean="0">
              <a:latin typeface="+mn-lt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2157" y="315813"/>
            <a:ext cx="70675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600" dirty="0" smtClean="0">
                <a:latin typeface="Calibri" panose="020F0502020204030204" pitchFamily="34" charset="0"/>
              </a:rPr>
              <a:t>Sufficiently close connection: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600" dirty="0">
                <a:latin typeface="Calibri" panose="020F0502020204030204" pitchFamily="34" charset="0"/>
              </a:rPr>
              <a:t>f</a:t>
            </a:r>
            <a:r>
              <a:rPr lang="en-GB" altLang="en-US" sz="3600" dirty="0" smtClean="0">
                <a:latin typeface="Calibri" panose="020F0502020204030204" pitchFamily="34" charset="0"/>
              </a:rPr>
              <a:t>actors to consider</a:t>
            </a:r>
          </a:p>
        </p:txBody>
      </p:sp>
    </p:spTree>
    <p:extLst>
      <p:ext uri="{BB962C8B-B14F-4D97-AF65-F5344CB8AC3E}">
        <p14:creationId xmlns:p14="http://schemas.microsoft.com/office/powerpoint/2010/main" val="183244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COR POWERPOINT 2017 (1)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79512" y="1412776"/>
            <a:ext cx="7355607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1200"/>
              </a:spcAft>
              <a:defRPr/>
            </a:pPr>
            <a:r>
              <a:rPr lang="en-GB" sz="1800" dirty="0" smtClean="0">
                <a:latin typeface="+mn-lt"/>
              </a:rPr>
              <a:t>The five characteristics in </a:t>
            </a:r>
            <a:r>
              <a:rPr lang="en-GB" sz="1800" i="1" dirty="0" smtClean="0">
                <a:latin typeface="+mn-lt"/>
              </a:rPr>
              <a:t>Woodland </a:t>
            </a:r>
            <a:r>
              <a:rPr lang="en-GB" sz="1800" i="1" dirty="0">
                <a:latin typeface="+mn-lt"/>
              </a:rPr>
              <a:t>v Swimming Teachers Association </a:t>
            </a:r>
            <a:r>
              <a:rPr lang="en-GB" sz="1800" dirty="0" smtClean="0">
                <a:latin typeface="+mn-lt"/>
              </a:rPr>
              <a:t>[2014] AC 537 at [23]:</a:t>
            </a:r>
          </a:p>
          <a:p>
            <a:pPr marL="800100" lvl="1" indent="-342900">
              <a:spcAft>
                <a:spcPts val="1200"/>
              </a:spcAft>
              <a:buAutoNum type="arabicParenR"/>
            </a:pPr>
            <a:r>
              <a:rPr lang="en-GB" sz="1800" dirty="0" smtClean="0">
                <a:latin typeface="+mn-lt"/>
              </a:rPr>
              <a:t>C is </a:t>
            </a:r>
            <a:r>
              <a:rPr lang="en-GB" sz="1800" dirty="0">
                <a:latin typeface="+mn-lt"/>
              </a:rPr>
              <a:t>a </a:t>
            </a:r>
            <a:r>
              <a:rPr lang="en-GB" sz="1800" dirty="0" smtClean="0">
                <a:latin typeface="+mn-lt"/>
              </a:rPr>
              <a:t>patient, child</a:t>
            </a:r>
            <a:r>
              <a:rPr lang="en-GB" sz="1800" dirty="0">
                <a:latin typeface="+mn-lt"/>
              </a:rPr>
              <a:t>, or for some other reason is </a:t>
            </a:r>
            <a:r>
              <a:rPr lang="en-GB" sz="1800" b="1" u="sng" dirty="0">
                <a:latin typeface="+mn-lt"/>
              </a:rPr>
              <a:t>especially vulnerable or dependent</a:t>
            </a:r>
            <a:r>
              <a:rPr lang="en-GB" sz="1800" dirty="0">
                <a:latin typeface="+mn-lt"/>
              </a:rPr>
              <a:t> on </a:t>
            </a:r>
            <a:r>
              <a:rPr lang="en-GB" sz="1800" dirty="0" smtClean="0">
                <a:latin typeface="+mn-lt"/>
              </a:rPr>
              <a:t>D’s protection; </a:t>
            </a:r>
          </a:p>
          <a:p>
            <a:pPr marL="800100" lvl="1" indent="-342900">
              <a:spcAft>
                <a:spcPts val="1200"/>
              </a:spcAft>
              <a:buAutoNum type="arabicParenR"/>
            </a:pPr>
            <a:r>
              <a:rPr lang="en-GB" sz="1800" dirty="0" smtClean="0">
                <a:latin typeface="+mn-lt"/>
              </a:rPr>
              <a:t>There is an </a:t>
            </a:r>
            <a:r>
              <a:rPr lang="en-GB" sz="1800" b="1" u="sng" dirty="0" smtClean="0">
                <a:latin typeface="+mn-lt"/>
              </a:rPr>
              <a:t>antecedent </a:t>
            </a:r>
            <a:r>
              <a:rPr lang="en-GB" sz="1800" b="1" u="sng" dirty="0">
                <a:latin typeface="+mn-lt"/>
              </a:rPr>
              <a:t>relationship between </a:t>
            </a:r>
            <a:r>
              <a:rPr lang="en-GB" sz="1800" b="1" u="sng" dirty="0" smtClean="0">
                <a:latin typeface="+mn-lt"/>
              </a:rPr>
              <a:t>C and D</a:t>
            </a:r>
            <a:r>
              <a:rPr lang="en-GB" sz="1800" dirty="0" smtClean="0">
                <a:latin typeface="+mn-lt"/>
              </a:rPr>
              <a:t>, </a:t>
            </a:r>
            <a:r>
              <a:rPr lang="en-GB" sz="1800" dirty="0">
                <a:latin typeface="+mn-lt"/>
              </a:rPr>
              <a:t>independent of the negligent act or omission </a:t>
            </a:r>
            <a:r>
              <a:rPr lang="en-GB" sz="1800" dirty="0" smtClean="0">
                <a:latin typeface="+mn-lt"/>
              </a:rPr>
              <a:t>itself, </a:t>
            </a:r>
            <a:r>
              <a:rPr lang="en-GB" sz="1800" dirty="0">
                <a:latin typeface="+mn-lt"/>
              </a:rPr>
              <a:t>which </a:t>
            </a:r>
            <a:r>
              <a:rPr lang="en-GB" sz="1800" dirty="0" smtClean="0">
                <a:latin typeface="+mn-lt"/>
              </a:rPr>
              <a:t>(i) places C in D’s custody</a:t>
            </a:r>
            <a:r>
              <a:rPr lang="en-GB" sz="1800" dirty="0">
                <a:latin typeface="+mn-lt"/>
              </a:rPr>
              <a:t>, charge or </a:t>
            </a:r>
            <a:r>
              <a:rPr lang="en-GB" sz="1800" dirty="0" smtClean="0">
                <a:latin typeface="+mn-lt"/>
              </a:rPr>
              <a:t>care, </a:t>
            </a:r>
            <a:r>
              <a:rPr lang="en-GB" sz="1800" dirty="0">
                <a:latin typeface="+mn-lt"/>
              </a:rPr>
              <a:t>and (ii) from which it is possible to impute to </a:t>
            </a:r>
            <a:r>
              <a:rPr lang="en-GB" sz="1800" dirty="0" smtClean="0">
                <a:latin typeface="+mn-lt"/>
              </a:rPr>
              <a:t>D the </a:t>
            </a:r>
            <a:r>
              <a:rPr lang="en-GB" sz="1800" dirty="0">
                <a:latin typeface="+mn-lt"/>
              </a:rPr>
              <a:t>assumption of a </a:t>
            </a:r>
            <a:r>
              <a:rPr lang="en-GB" sz="1800" dirty="0" smtClean="0">
                <a:latin typeface="+mn-lt"/>
              </a:rPr>
              <a:t>positive personal </a:t>
            </a:r>
            <a:r>
              <a:rPr lang="en-GB" sz="1800" dirty="0">
                <a:latin typeface="+mn-lt"/>
              </a:rPr>
              <a:t>duty to protect </a:t>
            </a:r>
            <a:r>
              <a:rPr lang="en-GB" sz="1800" dirty="0" smtClean="0">
                <a:latin typeface="+mn-lt"/>
              </a:rPr>
              <a:t>C </a:t>
            </a:r>
            <a:r>
              <a:rPr lang="en-GB" sz="1800" dirty="0">
                <a:latin typeface="+mn-lt"/>
              </a:rPr>
              <a:t>from </a:t>
            </a:r>
            <a:r>
              <a:rPr lang="en-GB" sz="1800" dirty="0" smtClean="0">
                <a:latin typeface="+mn-lt"/>
              </a:rPr>
              <a:t>harm.</a:t>
            </a:r>
          </a:p>
          <a:p>
            <a:pPr marL="800100" lvl="1" indent="-342900">
              <a:spcAft>
                <a:spcPts val="1200"/>
              </a:spcAft>
              <a:buAutoNum type="arabicParenR"/>
            </a:pPr>
            <a:r>
              <a:rPr lang="en-GB" sz="1800" dirty="0" smtClean="0">
                <a:latin typeface="+mn-lt"/>
              </a:rPr>
              <a:t>C </a:t>
            </a:r>
            <a:r>
              <a:rPr lang="en-GB" sz="1800" dirty="0">
                <a:latin typeface="+mn-lt"/>
              </a:rPr>
              <a:t>has </a:t>
            </a:r>
            <a:r>
              <a:rPr lang="en-GB" sz="1800" b="1" u="sng" dirty="0">
                <a:latin typeface="+mn-lt"/>
              </a:rPr>
              <a:t>no control </a:t>
            </a:r>
            <a:r>
              <a:rPr lang="en-GB" sz="1800" dirty="0">
                <a:latin typeface="+mn-lt"/>
              </a:rPr>
              <a:t>over how </a:t>
            </a:r>
            <a:r>
              <a:rPr lang="en-GB" sz="1800" dirty="0" smtClean="0">
                <a:latin typeface="+mn-lt"/>
              </a:rPr>
              <a:t>D chooses </a:t>
            </a:r>
            <a:r>
              <a:rPr lang="en-GB" sz="1800" dirty="0">
                <a:latin typeface="+mn-lt"/>
              </a:rPr>
              <a:t>to perform those </a:t>
            </a:r>
            <a:r>
              <a:rPr lang="en-GB" sz="1800" dirty="0" smtClean="0">
                <a:latin typeface="+mn-lt"/>
              </a:rPr>
              <a:t>obligations. </a:t>
            </a:r>
          </a:p>
          <a:p>
            <a:pPr marL="800100" lvl="1" indent="-342900">
              <a:spcAft>
                <a:spcPts val="1200"/>
              </a:spcAft>
              <a:buAutoNum type="arabicParenR"/>
            </a:pPr>
            <a:r>
              <a:rPr lang="en-GB" sz="1800" dirty="0" smtClean="0">
                <a:latin typeface="+mn-lt"/>
              </a:rPr>
              <a:t>D has </a:t>
            </a:r>
            <a:r>
              <a:rPr lang="en-GB" sz="1800" b="1" u="sng" dirty="0">
                <a:latin typeface="+mn-lt"/>
              </a:rPr>
              <a:t>delegated to a third party </a:t>
            </a:r>
            <a:r>
              <a:rPr lang="en-GB" sz="1800" dirty="0">
                <a:latin typeface="+mn-lt"/>
              </a:rPr>
              <a:t>some function which is an integral part of </a:t>
            </a:r>
            <a:r>
              <a:rPr lang="en-GB" sz="1800" dirty="0" smtClean="0">
                <a:latin typeface="+mn-lt"/>
              </a:rPr>
              <a:t>that positive duty; </a:t>
            </a:r>
            <a:r>
              <a:rPr lang="en-GB" sz="1800" dirty="0">
                <a:latin typeface="+mn-lt"/>
              </a:rPr>
              <a:t>and </a:t>
            </a:r>
            <a:r>
              <a:rPr lang="en-GB" sz="1800" dirty="0" smtClean="0">
                <a:latin typeface="+mn-lt"/>
              </a:rPr>
              <a:t>for that purpose the </a:t>
            </a:r>
            <a:r>
              <a:rPr lang="en-GB" sz="1800" dirty="0">
                <a:latin typeface="+mn-lt"/>
              </a:rPr>
              <a:t>third party is </a:t>
            </a:r>
            <a:r>
              <a:rPr lang="en-GB" sz="1800" dirty="0" smtClean="0">
                <a:latin typeface="+mn-lt"/>
              </a:rPr>
              <a:t>exercising D’s custody </a:t>
            </a:r>
            <a:r>
              <a:rPr lang="en-GB" sz="1800" dirty="0">
                <a:latin typeface="+mn-lt"/>
              </a:rPr>
              <a:t>or care </a:t>
            </a:r>
            <a:r>
              <a:rPr lang="en-GB" sz="1800" dirty="0" smtClean="0">
                <a:latin typeface="+mn-lt"/>
              </a:rPr>
              <a:t>of, and corresponding control over, C. </a:t>
            </a:r>
          </a:p>
          <a:p>
            <a:pPr marL="800100" lvl="1" indent="-342900">
              <a:spcAft>
                <a:spcPts val="1200"/>
              </a:spcAft>
              <a:buAutoNum type="arabicParenR"/>
            </a:pPr>
            <a:r>
              <a:rPr lang="en-GB" sz="1800" b="1" u="sng" dirty="0" smtClean="0">
                <a:latin typeface="+mn-lt"/>
              </a:rPr>
              <a:t>The</a:t>
            </a:r>
            <a:r>
              <a:rPr lang="en-GB" sz="1800" u="sng" dirty="0" smtClean="0">
                <a:latin typeface="+mn-lt"/>
              </a:rPr>
              <a:t> </a:t>
            </a:r>
            <a:r>
              <a:rPr lang="en-GB" sz="1800" b="1" u="sng" dirty="0">
                <a:latin typeface="+mn-lt"/>
              </a:rPr>
              <a:t>third party has been negligent </a:t>
            </a:r>
            <a:r>
              <a:rPr lang="en-GB" sz="1800" dirty="0" smtClean="0">
                <a:latin typeface="+mn-lt"/>
              </a:rPr>
              <a:t>in </a:t>
            </a:r>
            <a:r>
              <a:rPr lang="en-GB" sz="1800" dirty="0">
                <a:latin typeface="+mn-lt"/>
              </a:rPr>
              <a:t>the performance of the very function </a:t>
            </a:r>
            <a:r>
              <a:rPr lang="en-GB" sz="1800" dirty="0" smtClean="0">
                <a:latin typeface="+mn-lt"/>
              </a:rPr>
              <a:t>delegated </a:t>
            </a:r>
            <a:r>
              <a:rPr lang="en-GB" sz="1800" dirty="0">
                <a:latin typeface="+mn-lt"/>
              </a:rPr>
              <a:t>by </a:t>
            </a:r>
            <a:r>
              <a:rPr lang="en-GB" sz="1800" dirty="0" smtClean="0">
                <a:latin typeface="+mn-lt"/>
              </a:rPr>
              <a:t>D to him.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12737" y="457515"/>
            <a:ext cx="86407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600" dirty="0" smtClean="0">
                <a:latin typeface="Calibri" panose="020F0502020204030204" pitchFamily="34" charset="0"/>
              </a:rPr>
              <a:t>Non-Delegable Duty: Recap</a:t>
            </a:r>
          </a:p>
        </p:txBody>
      </p:sp>
    </p:spTree>
    <p:extLst>
      <p:ext uri="{BB962C8B-B14F-4D97-AF65-F5344CB8AC3E}">
        <p14:creationId xmlns:p14="http://schemas.microsoft.com/office/powerpoint/2010/main" val="1883926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COR POWERPOINT 2017 (1)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4799" y="1772816"/>
            <a:ext cx="7239529" cy="4689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Aft>
                <a:spcPts val="1200"/>
              </a:spcAft>
              <a:defRPr/>
            </a:pPr>
            <a:r>
              <a:rPr lang="en-GB" sz="1800" dirty="0" smtClean="0">
                <a:latin typeface="+mn-lt"/>
              </a:rPr>
              <a:t>All Hospitals (</a:t>
            </a:r>
            <a:r>
              <a:rPr lang="en-GB" sz="1800" dirty="0">
                <a:latin typeface="+mn-lt"/>
              </a:rPr>
              <a:t>probably</a:t>
            </a:r>
            <a:r>
              <a:rPr lang="en-GB" sz="1800" dirty="0" smtClean="0">
                <a:latin typeface="+mn-lt"/>
              </a:rPr>
              <a:t>) owe a non-delegable duty to patients : </a:t>
            </a:r>
            <a:r>
              <a:rPr lang="en-GB" sz="1800" i="1" dirty="0" smtClean="0">
                <a:latin typeface="+mn-lt"/>
              </a:rPr>
              <a:t>Lister</a:t>
            </a:r>
            <a:r>
              <a:rPr lang="en-GB" sz="1800" dirty="0" smtClean="0">
                <a:latin typeface="+mn-lt"/>
              </a:rPr>
              <a:t> at [55], </a:t>
            </a:r>
            <a:r>
              <a:rPr lang="en-GB" sz="1800" i="1" dirty="0" smtClean="0">
                <a:latin typeface="+mn-lt"/>
              </a:rPr>
              <a:t>Woodland</a:t>
            </a:r>
            <a:r>
              <a:rPr lang="en-GB" sz="1800" dirty="0" smtClean="0">
                <a:latin typeface="+mn-lt"/>
              </a:rPr>
              <a:t> at [15]-[16], </a:t>
            </a:r>
            <a:r>
              <a:rPr lang="en-GB" sz="1800" i="1" dirty="0" err="1" smtClean="0">
                <a:latin typeface="+mn-lt"/>
              </a:rPr>
              <a:t>Farraj</a:t>
            </a:r>
            <a:r>
              <a:rPr lang="en-GB" sz="1800" dirty="0" smtClean="0">
                <a:latin typeface="+mn-lt"/>
              </a:rPr>
              <a:t> at [88]. Query – meaning of ‘hospital’</a:t>
            </a:r>
          </a:p>
          <a:p>
            <a:pPr>
              <a:defRPr/>
            </a:pPr>
            <a:r>
              <a:rPr lang="en-GB" sz="1800" dirty="0" smtClean="0">
                <a:latin typeface="+mn-lt"/>
              </a:rPr>
              <a:t>Generally applicable factors making a duty likely: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GB" sz="1800" dirty="0" smtClean="0">
                <a:latin typeface="+mn-lt"/>
              </a:rPr>
              <a:t>Legislative and regulatory context.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GB" sz="1800" dirty="0" smtClean="0">
                <a:latin typeface="+mn-lt"/>
              </a:rPr>
              <a:t>Inherent vulnerability of patients.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1800" dirty="0" smtClean="0">
                <a:latin typeface="+mn-lt"/>
              </a:rPr>
              <a:t>Direct connection between </a:t>
            </a:r>
            <a:r>
              <a:rPr lang="en-GB" sz="1800" dirty="0">
                <a:latin typeface="+mn-lt"/>
              </a:rPr>
              <a:t>c</a:t>
            </a:r>
            <a:r>
              <a:rPr lang="en-GB" sz="1800" dirty="0" smtClean="0">
                <a:latin typeface="+mn-lt"/>
              </a:rPr>
              <a:t>linical negligence, and the </a:t>
            </a:r>
            <a:r>
              <a:rPr lang="en-GB" sz="1800" dirty="0">
                <a:latin typeface="+mn-lt"/>
              </a:rPr>
              <a:t>core function of </a:t>
            </a:r>
            <a:r>
              <a:rPr lang="en-GB" sz="1800" dirty="0" smtClean="0">
                <a:latin typeface="+mn-lt"/>
              </a:rPr>
              <a:t>a hospital/clinic </a:t>
            </a:r>
            <a:r>
              <a:rPr lang="en-GB" sz="1800" dirty="0">
                <a:latin typeface="+mn-lt"/>
              </a:rPr>
              <a:t>to care for </a:t>
            </a:r>
            <a:r>
              <a:rPr lang="en-GB" sz="1800" dirty="0" smtClean="0">
                <a:latin typeface="+mn-lt"/>
              </a:rPr>
              <a:t>patients.</a:t>
            </a:r>
            <a:endParaRPr lang="en-GB" sz="1800" dirty="0">
              <a:latin typeface="+mn-lt"/>
            </a:endParaRPr>
          </a:p>
          <a:p>
            <a:pPr>
              <a:defRPr/>
            </a:pPr>
            <a:r>
              <a:rPr lang="en-GB" sz="1800" dirty="0" smtClean="0">
                <a:latin typeface="+mn-lt"/>
              </a:rPr>
              <a:t>Factors to consider in an individual case:</a:t>
            </a:r>
          </a:p>
          <a:p>
            <a:pPr marL="742950" lvl="2" indent="-285750"/>
            <a:r>
              <a:rPr lang="en-GB" sz="1800" dirty="0" smtClean="0">
                <a:latin typeface="+mn-lt"/>
              </a:rPr>
              <a:t>Antecedent, independent relationship between patient and clinic?</a:t>
            </a:r>
          </a:p>
          <a:p>
            <a:pPr marL="742950" lvl="2" indent="-285750"/>
            <a:r>
              <a:rPr lang="en-GB" sz="1800" dirty="0" smtClean="0">
                <a:latin typeface="+mn-lt"/>
              </a:rPr>
              <a:t>Degree to which the clinic takes responsibility for actual provision of care vs its arrangements</a:t>
            </a:r>
          </a:p>
          <a:p>
            <a:pPr marL="742950" lvl="2" indent="-285750"/>
            <a:r>
              <a:rPr lang="en-GB" sz="1800" dirty="0" smtClean="0">
                <a:latin typeface="+mn-lt"/>
              </a:rPr>
              <a:t>Degree of patient control – of doctor, type of treatment, timing of appointments...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GB" sz="1800" dirty="0" smtClean="0">
              <a:latin typeface="+mn-lt"/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lvl="1">
              <a:spcAft>
                <a:spcPts val="1200"/>
              </a:spcAft>
              <a:defRPr/>
            </a:pPr>
            <a:endParaRPr lang="en-GB" sz="1800" dirty="0" smtClean="0"/>
          </a:p>
          <a:p>
            <a:pPr lvl="1">
              <a:spcAft>
                <a:spcPts val="1200"/>
              </a:spcAft>
              <a:defRPr/>
            </a:pPr>
            <a:endParaRPr lang="en-GB" sz="1800" dirty="0" smtClean="0"/>
          </a:p>
          <a:p>
            <a:pPr>
              <a:spcAft>
                <a:spcPts val="1200"/>
              </a:spcAft>
              <a:defRPr/>
            </a:pPr>
            <a:endParaRPr lang="en-GB" sz="1800" dirty="0" smtClean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12737" y="278239"/>
            <a:ext cx="86407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600" dirty="0" smtClean="0">
                <a:latin typeface="Calibri" panose="020F0502020204030204" pitchFamily="34" charset="0"/>
              </a:rPr>
              <a:t>Non-delegable duty: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600" dirty="0" smtClean="0">
                <a:latin typeface="Calibri" panose="020F0502020204030204" pitchFamily="34" charset="0"/>
              </a:rPr>
              <a:t>factors to consider</a:t>
            </a:r>
          </a:p>
        </p:txBody>
      </p:sp>
    </p:spTree>
    <p:extLst>
      <p:ext uri="{BB962C8B-B14F-4D97-AF65-F5344CB8AC3E}">
        <p14:creationId xmlns:p14="http://schemas.microsoft.com/office/powerpoint/2010/main" val="2524599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COR POWERPOINT 2017 (1)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45126" y="1484784"/>
            <a:ext cx="7179202" cy="4689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>
              <a:spcAft>
                <a:spcPts val="1200"/>
              </a:spcAft>
              <a:buNone/>
              <a:defRPr/>
            </a:pPr>
            <a:r>
              <a:rPr lang="en-GB" sz="2000" dirty="0" smtClean="0">
                <a:latin typeface="+mn-lt"/>
              </a:rPr>
              <a:t>Always check the contract(s): what has the hospital/clinic actually agreed to do? For whom?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latin typeface="+mn-lt"/>
              </a:rPr>
              <a:t>One end of the spectrum – obligation to the patient to provide appropriate treatment by a safe and competent doctor.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latin typeface="+mn-lt"/>
              </a:rPr>
              <a:t>The other end – obligation to the doctor to provide rooms or facilities, leaving all other arrangements to be made between patient and doctor.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latin typeface="+mn-lt"/>
              </a:rPr>
              <a:t>Other variables – e.g. obligation to provide nursing or medical staff to assist the doctor; to facilitate introduction between patient and doctor but no responsibility for any treatment thereafter…</a:t>
            </a:r>
          </a:p>
          <a:p>
            <a:pPr lvl="1">
              <a:spcAft>
                <a:spcPts val="1200"/>
              </a:spcAft>
              <a:defRPr/>
            </a:pPr>
            <a:endParaRPr lang="en-GB" sz="2000" dirty="0" smtClean="0">
              <a:latin typeface="+mn-lt"/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GB" sz="2000" dirty="0">
              <a:latin typeface="+mn-lt"/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GB" sz="2000" dirty="0">
              <a:latin typeface="+mn-lt"/>
            </a:endParaRPr>
          </a:p>
          <a:p>
            <a:pPr lvl="1">
              <a:spcAft>
                <a:spcPts val="1200"/>
              </a:spcAft>
              <a:defRPr/>
            </a:pPr>
            <a:endParaRPr lang="en-GB" sz="2000" dirty="0" smtClean="0">
              <a:latin typeface="+mn-lt"/>
            </a:endParaRPr>
          </a:p>
          <a:p>
            <a:pPr lvl="1">
              <a:spcAft>
                <a:spcPts val="1200"/>
              </a:spcAft>
              <a:defRPr/>
            </a:pPr>
            <a:endParaRPr lang="en-GB" sz="2000" dirty="0" smtClean="0">
              <a:latin typeface="+mn-lt"/>
            </a:endParaRPr>
          </a:p>
          <a:p>
            <a:pPr>
              <a:spcAft>
                <a:spcPts val="1200"/>
              </a:spcAft>
              <a:defRPr/>
            </a:pPr>
            <a:endParaRPr lang="en-GB" sz="2000" dirty="0" smtClean="0">
              <a:latin typeface="+mn-lt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12737" y="406041"/>
            <a:ext cx="86407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600" dirty="0" smtClean="0">
                <a:latin typeface="Calibri" panose="020F0502020204030204" pitchFamily="34" charset="0"/>
              </a:rPr>
              <a:t>Remember the </a:t>
            </a:r>
            <a:r>
              <a:rPr lang="en-GB" altLang="en-US" sz="3600" smtClean="0">
                <a:latin typeface="Calibri" panose="020F0502020204030204" pitchFamily="34" charset="0"/>
              </a:rPr>
              <a:t>Contractual context</a:t>
            </a:r>
            <a:endParaRPr lang="en-GB" altLang="en-US" sz="36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870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1019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ＭＳ Ｐゴシック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Ralph Murray</dc:creator>
  <cp:lastModifiedBy>Olivia Kaplan</cp:lastModifiedBy>
  <cp:revision>38</cp:revision>
  <dcterms:created xsi:type="dcterms:W3CDTF">2017-07-24T05:12:54Z</dcterms:created>
  <dcterms:modified xsi:type="dcterms:W3CDTF">2018-03-12T10:56:34Z</dcterms:modified>
</cp:coreProperties>
</file>