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74" r:id="rId2"/>
    <p:sldId id="265" r:id="rId3"/>
    <p:sldId id="266" r:id="rId4"/>
    <p:sldId id="267" r:id="rId5"/>
    <p:sldId id="268" r:id="rId6"/>
    <p:sldId id="269" r:id="rId7"/>
    <p:sldId id="270" r:id="rId8"/>
    <p:sldId id="271" r:id="rId9"/>
    <p:sldId id="272" r:id="rId10"/>
    <p:sldId id="273" r:id="rId11"/>
    <p:sldId id="256" r:id="rId12"/>
    <p:sldId id="257" r:id="rId13"/>
    <p:sldId id="258" r:id="rId14"/>
    <p:sldId id="259" r:id="rId15"/>
    <p:sldId id="260" r:id="rId16"/>
    <p:sldId id="261" r:id="rId17"/>
    <p:sldId id="262" r:id="rId18"/>
    <p:sldId id="263" r:id="rId19"/>
    <p:sldId id="264"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423A"/>
    <a:srgbClr val="A3A89F"/>
    <a:srgbClr val="C4CABE"/>
    <a:srgbClr val="E5EBDF"/>
    <a:srgbClr val="869A8E"/>
    <a:srgbClr val="A1B9AA"/>
    <a:srgbClr val="B6D0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p:restoredTop sz="94643"/>
  </p:normalViewPr>
  <p:slideViewPr>
    <p:cSldViewPr snapToGrid="0" snapToObjects="1">
      <p:cViewPr varScale="1">
        <p:scale>
          <a:sx n="66" d="100"/>
          <a:sy n="66" d="100"/>
        </p:scale>
        <p:origin x="6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5A56C20C-03AD-453E-BCC8-2B512FB741D7}" type="datetimeFigureOut">
              <a:rPr lang="en-GB" smtClean="0"/>
              <a:t>27/06/2018</a:t>
            </a:fld>
            <a:endParaRPr lang="en-GB"/>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D514976-3504-4D45-B08E-034E4246BCBE}" type="slidenum">
              <a:rPr lang="en-GB" smtClean="0"/>
              <a:t>‹#›</a:t>
            </a:fld>
            <a:endParaRPr lang="en-GB"/>
          </a:p>
        </p:txBody>
      </p:sp>
    </p:spTree>
    <p:extLst>
      <p:ext uri="{BB962C8B-B14F-4D97-AF65-F5344CB8AC3E}">
        <p14:creationId xmlns:p14="http://schemas.microsoft.com/office/powerpoint/2010/main" val="440087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615DC7B-367E-AD47-BD5E-3A69ABE6C389}" type="datetimeFigureOut">
              <a:rPr lang="en-US" smtClean="0"/>
              <a:t>6/27/2018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1F074B4-9A0E-1048-A453-4BBA79012192}" type="slidenum">
              <a:rPr lang="en-US" smtClean="0"/>
              <a:t>‹#›</a:t>
            </a:fld>
            <a:endParaRPr lang="en-US"/>
          </a:p>
        </p:txBody>
      </p:sp>
    </p:spTree>
    <p:extLst>
      <p:ext uri="{BB962C8B-B14F-4D97-AF65-F5344CB8AC3E}">
        <p14:creationId xmlns:p14="http://schemas.microsoft.com/office/powerpoint/2010/main" val="2622202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074B4-9A0E-1048-A453-4BBA79012192}" type="slidenum">
              <a:rPr lang="en-US" smtClean="0"/>
              <a:t>12</a:t>
            </a:fld>
            <a:endParaRPr lang="en-US"/>
          </a:p>
        </p:txBody>
      </p:sp>
    </p:spTree>
    <p:extLst>
      <p:ext uri="{BB962C8B-B14F-4D97-AF65-F5344CB8AC3E}">
        <p14:creationId xmlns:p14="http://schemas.microsoft.com/office/powerpoint/2010/main" val="303145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B9E107-EE43-274F-9127-A2A5B71E9790}"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64368-DE03-D745-A198-A3E0518437AF}" type="slidenum">
              <a:rPr lang="en-US" smtClean="0"/>
              <a:t>‹#›</a:t>
            </a:fld>
            <a:endParaRPr lang="en-US"/>
          </a:p>
        </p:txBody>
      </p:sp>
    </p:spTree>
    <p:extLst>
      <p:ext uri="{BB962C8B-B14F-4D97-AF65-F5344CB8AC3E}">
        <p14:creationId xmlns:p14="http://schemas.microsoft.com/office/powerpoint/2010/main" val="60683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9E107-EE43-274F-9127-A2A5B71E9790}"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64368-DE03-D745-A198-A3E0518437AF}" type="slidenum">
              <a:rPr lang="en-US" smtClean="0"/>
              <a:t>‹#›</a:t>
            </a:fld>
            <a:endParaRPr lang="en-US"/>
          </a:p>
        </p:txBody>
      </p:sp>
    </p:spTree>
    <p:extLst>
      <p:ext uri="{BB962C8B-B14F-4D97-AF65-F5344CB8AC3E}">
        <p14:creationId xmlns:p14="http://schemas.microsoft.com/office/powerpoint/2010/main" val="415972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9E107-EE43-274F-9127-A2A5B71E9790}"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64368-DE03-D745-A198-A3E0518437AF}" type="slidenum">
              <a:rPr lang="en-US" smtClean="0"/>
              <a:t>‹#›</a:t>
            </a:fld>
            <a:endParaRPr lang="en-US"/>
          </a:p>
        </p:txBody>
      </p:sp>
    </p:spTree>
    <p:extLst>
      <p:ext uri="{BB962C8B-B14F-4D97-AF65-F5344CB8AC3E}">
        <p14:creationId xmlns:p14="http://schemas.microsoft.com/office/powerpoint/2010/main" val="607614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B9E107-EE43-274F-9127-A2A5B71E9790}"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64368-DE03-D745-A198-A3E0518437AF}" type="slidenum">
              <a:rPr lang="en-US" smtClean="0"/>
              <a:t>‹#›</a:t>
            </a:fld>
            <a:endParaRPr lang="en-US"/>
          </a:p>
        </p:txBody>
      </p:sp>
    </p:spTree>
    <p:extLst>
      <p:ext uri="{BB962C8B-B14F-4D97-AF65-F5344CB8AC3E}">
        <p14:creationId xmlns:p14="http://schemas.microsoft.com/office/powerpoint/2010/main" val="41335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B9E107-EE43-274F-9127-A2A5B71E9790}"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64368-DE03-D745-A198-A3E0518437AF}" type="slidenum">
              <a:rPr lang="en-US" smtClean="0"/>
              <a:t>‹#›</a:t>
            </a:fld>
            <a:endParaRPr lang="en-US"/>
          </a:p>
        </p:txBody>
      </p:sp>
    </p:spTree>
    <p:extLst>
      <p:ext uri="{BB962C8B-B14F-4D97-AF65-F5344CB8AC3E}">
        <p14:creationId xmlns:p14="http://schemas.microsoft.com/office/powerpoint/2010/main" val="95377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B9E107-EE43-274F-9127-A2A5B71E9790}"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64368-DE03-D745-A198-A3E0518437AF}" type="slidenum">
              <a:rPr lang="en-US" smtClean="0"/>
              <a:t>‹#›</a:t>
            </a:fld>
            <a:endParaRPr lang="en-US"/>
          </a:p>
        </p:txBody>
      </p:sp>
    </p:spTree>
    <p:extLst>
      <p:ext uri="{BB962C8B-B14F-4D97-AF65-F5344CB8AC3E}">
        <p14:creationId xmlns:p14="http://schemas.microsoft.com/office/powerpoint/2010/main" val="83409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B9E107-EE43-274F-9127-A2A5B71E9790}"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564368-DE03-D745-A198-A3E0518437AF}" type="slidenum">
              <a:rPr lang="en-US" smtClean="0"/>
              <a:t>‹#›</a:t>
            </a:fld>
            <a:endParaRPr lang="en-US"/>
          </a:p>
        </p:txBody>
      </p:sp>
    </p:spTree>
    <p:extLst>
      <p:ext uri="{BB962C8B-B14F-4D97-AF65-F5344CB8AC3E}">
        <p14:creationId xmlns:p14="http://schemas.microsoft.com/office/powerpoint/2010/main" val="280706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B9E107-EE43-274F-9127-A2A5B71E9790}"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564368-DE03-D745-A198-A3E0518437AF}" type="slidenum">
              <a:rPr lang="en-US" smtClean="0"/>
              <a:t>‹#›</a:t>
            </a:fld>
            <a:endParaRPr lang="en-US"/>
          </a:p>
        </p:txBody>
      </p:sp>
    </p:spTree>
    <p:extLst>
      <p:ext uri="{BB962C8B-B14F-4D97-AF65-F5344CB8AC3E}">
        <p14:creationId xmlns:p14="http://schemas.microsoft.com/office/powerpoint/2010/main" val="3557885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9E107-EE43-274F-9127-A2A5B71E9790}"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564368-DE03-D745-A198-A3E0518437AF}" type="slidenum">
              <a:rPr lang="en-US" smtClean="0"/>
              <a:t>‹#›</a:t>
            </a:fld>
            <a:endParaRPr lang="en-US"/>
          </a:p>
        </p:txBody>
      </p:sp>
    </p:spTree>
    <p:extLst>
      <p:ext uri="{BB962C8B-B14F-4D97-AF65-F5344CB8AC3E}">
        <p14:creationId xmlns:p14="http://schemas.microsoft.com/office/powerpoint/2010/main" val="68822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B9E107-EE43-274F-9127-A2A5B71E9790}"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64368-DE03-D745-A198-A3E0518437AF}" type="slidenum">
              <a:rPr lang="en-US" smtClean="0"/>
              <a:t>‹#›</a:t>
            </a:fld>
            <a:endParaRPr lang="en-US"/>
          </a:p>
        </p:txBody>
      </p:sp>
    </p:spTree>
    <p:extLst>
      <p:ext uri="{BB962C8B-B14F-4D97-AF65-F5344CB8AC3E}">
        <p14:creationId xmlns:p14="http://schemas.microsoft.com/office/powerpoint/2010/main" val="335649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B9E107-EE43-274F-9127-A2A5B71E9790}"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64368-DE03-D745-A198-A3E0518437AF}" type="slidenum">
              <a:rPr lang="en-US" smtClean="0"/>
              <a:t>‹#›</a:t>
            </a:fld>
            <a:endParaRPr lang="en-US"/>
          </a:p>
        </p:txBody>
      </p:sp>
    </p:spTree>
    <p:extLst>
      <p:ext uri="{BB962C8B-B14F-4D97-AF65-F5344CB8AC3E}">
        <p14:creationId xmlns:p14="http://schemas.microsoft.com/office/powerpoint/2010/main" val="236878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9E107-EE43-274F-9127-A2A5B71E9790}" type="datetimeFigureOut">
              <a:rPr lang="en-US" smtClean="0"/>
              <a:t>6/27/2018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64368-DE03-D745-A198-A3E0518437AF}" type="slidenum">
              <a:rPr lang="en-US" smtClean="0"/>
              <a:t>‹#›</a:t>
            </a:fld>
            <a:endParaRPr lang="en-US"/>
          </a:p>
        </p:txBody>
      </p:sp>
    </p:spTree>
    <p:extLst>
      <p:ext uri="{BB962C8B-B14F-4D97-AF65-F5344CB8AC3E}">
        <p14:creationId xmlns:p14="http://schemas.microsoft.com/office/powerpoint/2010/main" val="8087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awsociety.org.uk/support-services/advice/articles/litigants-in-person-new-guidelines-for-lawyers-june-2015/"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barcouncilethics.co.uk/wp-content/uploads/2017/10/a_selection_of_relevant_cases_-_1_june_2015.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judiciary.uk/wp-content/uploads/2017/12/lcj-press-conference-20171205.pdf"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COR POWERPOINT 2017 (1)5.jpg"/>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497942" y="778402"/>
            <a:ext cx="6500388" cy="3477875"/>
          </a:xfrm>
          <a:prstGeom prst="rect">
            <a:avLst/>
          </a:prstGeom>
        </p:spPr>
        <p:txBody>
          <a:bodyPr wrap="square">
            <a:spAutoFit/>
          </a:bodyPr>
          <a:lstStyle/>
          <a:p>
            <a:endParaRPr lang="en-GB" sz="2000" dirty="0" smtClean="0">
              <a:solidFill>
                <a:srgbClr val="000000"/>
              </a:solidFill>
              <a:latin typeface="Calibri" panose="020F0502020204030204" pitchFamily="34" charset="0"/>
            </a:endParaRPr>
          </a:p>
          <a:p>
            <a:endParaRPr lang="en-GB" sz="2000" dirty="0">
              <a:solidFill>
                <a:srgbClr val="000000"/>
              </a:solidFill>
              <a:latin typeface="Calibri" panose="020F0502020204030204" pitchFamily="34" charset="0"/>
            </a:endParaRPr>
          </a:p>
          <a:p>
            <a:pPr algn="ctr"/>
            <a:r>
              <a:rPr lang="en-GB" sz="2000" dirty="0">
                <a:solidFill>
                  <a:srgbClr val="000000"/>
                </a:solidFill>
                <a:latin typeface="Calibri" panose="020F0502020204030204" pitchFamily="34" charset="0"/>
              </a:rPr>
              <a:t> </a:t>
            </a:r>
            <a:r>
              <a:rPr lang="en-GB" sz="2400" b="1" dirty="0">
                <a:solidFill>
                  <a:srgbClr val="000000"/>
                </a:solidFill>
                <a:latin typeface="Calibri" panose="020F0502020204030204" pitchFamily="34" charset="0"/>
              </a:rPr>
              <a:t>“An Essential Guide to dealing with Litigants in Person” </a:t>
            </a:r>
            <a:endParaRPr lang="en-GB" sz="2400" b="1" dirty="0" smtClean="0">
              <a:solidFill>
                <a:srgbClr val="000000"/>
              </a:solidFill>
              <a:latin typeface="Calibri" panose="020F0502020204030204" pitchFamily="34" charset="0"/>
            </a:endParaRPr>
          </a:p>
          <a:p>
            <a:pPr algn="ctr"/>
            <a:r>
              <a:rPr lang="en-GB" dirty="0" smtClean="0">
                <a:solidFill>
                  <a:srgbClr val="000000"/>
                </a:solidFill>
                <a:latin typeface="Calibri" panose="020F0502020204030204" pitchFamily="34" charset="0"/>
              </a:rPr>
              <a:t>Discussing </a:t>
            </a:r>
            <a:r>
              <a:rPr lang="en-GB" dirty="0">
                <a:solidFill>
                  <a:srgbClr val="000000"/>
                </a:solidFill>
                <a:latin typeface="Calibri" panose="020F0502020204030204" pitchFamily="34" charset="0"/>
              </a:rPr>
              <a:t>the court’s approach to Litigants in person and the application of the Supreme Court decision in Barton v Wright-Hassall LLP [2018] UKSC 12 and related cases. </a:t>
            </a:r>
            <a:endParaRPr lang="en-GB" dirty="0" smtClean="0">
              <a:solidFill>
                <a:srgbClr val="000000"/>
              </a:solidFill>
              <a:latin typeface="Calibri" panose="020F0502020204030204" pitchFamily="34" charset="0"/>
            </a:endParaRPr>
          </a:p>
          <a:p>
            <a:pPr algn="ctr"/>
            <a:endParaRPr lang="en-GB" dirty="0">
              <a:solidFill>
                <a:srgbClr val="000000"/>
              </a:solidFill>
              <a:latin typeface="Calibri" panose="020F0502020204030204" pitchFamily="34" charset="0"/>
            </a:endParaRPr>
          </a:p>
          <a:p>
            <a:pPr algn="ctr"/>
            <a:r>
              <a:rPr lang="en-GB" sz="2400" b="1" dirty="0" smtClean="0">
                <a:solidFill>
                  <a:srgbClr val="000000"/>
                </a:solidFill>
                <a:latin typeface="Calibri" panose="020F0502020204030204" pitchFamily="34" charset="0"/>
              </a:rPr>
              <a:t>“</a:t>
            </a:r>
            <a:r>
              <a:rPr lang="en-GB" sz="2400" b="1" dirty="0">
                <a:solidFill>
                  <a:srgbClr val="000000"/>
                </a:solidFill>
                <a:latin typeface="Calibri" panose="020F0502020204030204" pitchFamily="34" charset="0"/>
              </a:rPr>
              <a:t>Top Tips: Preparing the Brief to Counsel” </a:t>
            </a:r>
            <a:endParaRPr lang="en-GB" sz="2400" b="1" dirty="0" smtClean="0">
              <a:solidFill>
                <a:srgbClr val="000000"/>
              </a:solidFill>
              <a:latin typeface="Calibri" panose="020F0502020204030204" pitchFamily="34" charset="0"/>
            </a:endParaRPr>
          </a:p>
          <a:p>
            <a:pPr algn="ctr"/>
            <a:r>
              <a:rPr lang="en-GB" dirty="0" smtClean="0">
                <a:solidFill>
                  <a:srgbClr val="000000"/>
                </a:solidFill>
                <a:latin typeface="Calibri" panose="020F0502020204030204" pitchFamily="34" charset="0"/>
              </a:rPr>
              <a:t>A </a:t>
            </a:r>
            <a:r>
              <a:rPr lang="en-GB" dirty="0">
                <a:solidFill>
                  <a:srgbClr val="000000"/>
                </a:solidFill>
                <a:latin typeface="Calibri" panose="020F0502020204030204" pitchFamily="34" charset="0"/>
              </a:rPr>
              <a:t>one-stop shop for information and guidance about how to prepare the brief/instructions to counsel on a range of matters. </a:t>
            </a:r>
            <a:endParaRPr lang="en-GB" dirty="0"/>
          </a:p>
        </p:txBody>
      </p:sp>
      <p:sp>
        <p:nvSpPr>
          <p:cNvPr id="3" name="TextBox 2"/>
          <p:cNvSpPr txBox="1"/>
          <p:nvPr/>
        </p:nvSpPr>
        <p:spPr>
          <a:xfrm>
            <a:off x="2847316" y="4803086"/>
            <a:ext cx="1801640" cy="1477328"/>
          </a:xfrm>
          <a:prstGeom prst="rect">
            <a:avLst/>
          </a:prstGeom>
          <a:noFill/>
        </p:spPr>
        <p:txBody>
          <a:bodyPr wrap="square" rtlCol="0">
            <a:spAutoFit/>
          </a:bodyPr>
          <a:lstStyle/>
          <a:p>
            <a:endParaRPr lang="en-GB" dirty="0"/>
          </a:p>
          <a:p>
            <a:pPr algn="ctr"/>
            <a:r>
              <a:rPr lang="en-GB" dirty="0"/>
              <a:t> </a:t>
            </a:r>
            <a:r>
              <a:rPr lang="en-GB" b="1" i="1" dirty="0"/>
              <a:t>Speakers </a:t>
            </a:r>
            <a:endParaRPr lang="en-GB" dirty="0"/>
          </a:p>
          <a:p>
            <a:pPr algn="ctr"/>
            <a:r>
              <a:rPr lang="en-GB" b="1" dirty="0"/>
              <a:t>Kate </a:t>
            </a:r>
            <a:r>
              <a:rPr lang="en-GB" b="1" dirty="0" smtClean="0"/>
              <a:t>Richmond</a:t>
            </a:r>
          </a:p>
          <a:p>
            <a:pPr algn="ctr"/>
            <a:r>
              <a:rPr lang="en-GB" b="1" dirty="0" smtClean="0"/>
              <a:t>Scott </a:t>
            </a:r>
            <a:r>
              <a:rPr lang="en-GB" b="1" dirty="0"/>
              <a:t>Storey </a:t>
            </a:r>
            <a:r>
              <a:rPr lang="en-GB" b="1" dirty="0" smtClean="0"/>
              <a:t> </a:t>
            </a:r>
          </a:p>
          <a:p>
            <a:endParaRPr lang="en-GB" dirty="0"/>
          </a:p>
        </p:txBody>
      </p:sp>
    </p:spTree>
    <p:extLst>
      <p:ext uri="{BB962C8B-B14F-4D97-AF65-F5344CB8AC3E}">
        <p14:creationId xmlns:p14="http://schemas.microsoft.com/office/powerpoint/2010/main" val="159463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COR POWERPOINT 2017 (1)5.jpg"/>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539552" y="980728"/>
            <a:ext cx="3150734" cy="523220"/>
          </a:xfrm>
          <a:prstGeom prst="rect">
            <a:avLst/>
          </a:prstGeom>
        </p:spPr>
        <p:txBody>
          <a:bodyPr wrap="none">
            <a:spAutoFit/>
          </a:bodyPr>
          <a:lstStyle/>
          <a:p>
            <a:r>
              <a:rPr lang="en-GB" sz="2800" b="1" dirty="0"/>
              <a:t>Further information</a:t>
            </a:r>
          </a:p>
        </p:txBody>
      </p:sp>
      <p:sp>
        <p:nvSpPr>
          <p:cNvPr id="4" name="Content Placeholder 2"/>
          <p:cNvSpPr txBox="1">
            <a:spLocks/>
          </p:cNvSpPr>
          <p:nvPr/>
        </p:nvSpPr>
        <p:spPr>
          <a:xfrm>
            <a:off x="539552" y="1772816"/>
            <a:ext cx="6912769" cy="4246984"/>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GB" dirty="0" smtClean="0"/>
          </a:p>
          <a:p>
            <a:pPr algn="l"/>
            <a:r>
              <a:rPr lang="en-GB" dirty="0" smtClean="0">
                <a:solidFill>
                  <a:schemeClr val="tx1"/>
                </a:solidFill>
              </a:rPr>
              <a:t>“</a:t>
            </a:r>
            <a:r>
              <a:rPr lang="en-GB" b="1" dirty="0" smtClean="0">
                <a:solidFill>
                  <a:schemeClr val="tx1"/>
                </a:solidFill>
              </a:rPr>
              <a:t>Litigants in person: guidelines for lawyers</a:t>
            </a:r>
            <a:r>
              <a:rPr lang="en-GB" dirty="0" smtClean="0">
                <a:solidFill>
                  <a:schemeClr val="tx1"/>
                </a:solidFill>
              </a:rPr>
              <a:t>” on the Law Society website: </a:t>
            </a:r>
            <a:r>
              <a:rPr lang="en-GB" dirty="0" smtClean="0">
                <a:solidFill>
                  <a:srgbClr val="0070C0"/>
                </a:solidFill>
              </a:rPr>
              <a:t>(</a:t>
            </a:r>
            <a:r>
              <a:rPr lang="en-GB" dirty="0" smtClean="0">
                <a:hlinkClick r:id="rId3"/>
              </a:rPr>
              <a:t>http://www.lawsociety.org.uk/support-services/advice/articles/litigants-in-person-new-guidelines-for-lawyers-june-2015/</a:t>
            </a:r>
            <a:r>
              <a:rPr lang="en-GB" dirty="0" smtClean="0"/>
              <a:t>) </a:t>
            </a:r>
          </a:p>
          <a:p>
            <a:pPr algn="l"/>
            <a:endParaRPr lang="en-GB" dirty="0" smtClean="0"/>
          </a:p>
          <a:p>
            <a:pPr algn="l"/>
            <a:r>
              <a:rPr lang="en-GB" dirty="0" smtClean="0">
                <a:solidFill>
                  <a:schemeClr val="tx1"/>
                </a:solidFill>
              </a:rPr>
              <a:t>Practice Guidance from the Master of the Rolls on </a:t>
            </a:r>
            <a:r>
              <a:rPr lang="en-GB" dirty="0" err="1" smtClean="0">
                <a:solidFill>
                  <a:schemeClr val="tx1"/>
                </a:solidFill>
              </a:rPr>
              <a:t>LiPs</a:t>
            </a:r>
            <a:r>
              <a:rPr lang="en-GB" dirty="0" smtClean="0">
                <a:solidFill>
                  <a:schemeClr val="tx1"/>
                </a:solidFill>
              </a:rPr>
              <a:t> – March 2013: </a:t>
            </a:r>
            <a:r>
              <a:rPr lang="en-GB" b="1" dirty="0" smtClean="0">
                <a:solidFill>
                  <a:schemeClr val="tx1"/>
                </a:solidFill>
              </a:rPr>
              <a:t>Practice Guidance (Terminology for Litigants in Person)</a:t>
            </a:r>
            <a:r>
              <a:rPr lang="en-GB" dirty="0" smtClean="0">
                <a:solidFill>
                  <a:schemeClr val="tx1"/>
                </a:solidFill>
              </a:rPr>
              <a:t> 11 March 2013 [2013] 2 All ER 624  </a:t>
            </a:r>
          </a:p>
          <a:p>
            <a:pPr algn="l"/>
            <a:endParaRPr lang="en-GB" dirty="0" smtClean="0"/>
          </a:p>
          <a:p>
            <a:pPr algn="l"/>
            <a:r>
              <a:rPr lang="en-GB" dirty="0" smtClean="0">
                <a:solidFill>
                  <a:schemeClr val="tx1"/>
                </a:solidFill>
              </a:rPr>
              <a:t> Litigants in Person Guidelines for Lawyers - </a:t>
            </a:r>
            <a:r>
              <a:rPr lang="en-GB" b="1" dirty="0" smtClean="0">
                <a:solidFill>
                  <a:schemeClr val="tx1"/>
                </a:solidFill>
              </a:rPr>
              <a:t>A Selection of Relevant Cases </a:t>
            </a:r>
            <a:r>
              <a:rPr lang="en-GB" dirty="0" smtClean="0">
                <a:solidFill>
                  <a:schemeClr val="tx1"/>
                </a:solidFill>
              </a:rPr>
              <a:t>on the Bar Council website: </a:t>
            </a:r>
            <a:r>
              <a:rPr lang="en-GB" dirty="0" smtClean="0">
                <a:hlinkClick r:id="rId4"/>
              </a:rPr>
              <a:t>http://www.barcouncilethics.co.uk/wp-content/uploads/2017/10/a_selection_of_relevant_cases_-_1_june_2015.pdf</a:t>
            </a:r>
            <a:r>
              <a:rPr lang="en-GB" dirty="0" smtClean="0"/>
              <a:t> </a:t>
            </a:r>
          </a:p>
          <a:p>
            <a:endParaRPr lang="en-GB" dirty="0"/>
          </a:p>
        </p:txBody>
      </p:sp>
    </p:spTree>
    <p:extLst>
      <p:ext uri="{BB962C8B-B14F-4D97-AF65-F5344CB8AC3E}">
        <p14:creationId xmlns:p14="http://schemas.microsoft.com/office/powerpoint/2010/main" val="398379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OR POWERPOINT 2017 (1)2.jpg">
            <a:extLst>
              <a:ext uri="{FF2B5EF4-FFF2-40B4-BE49-F238E27FC236}">
                <a16:creationId xmlns="" xmlns:a16="http://schemas.microsoft.com/office/drawing/2014/main" id="{D55C3C17-3E92-DD4B-8F81-E422A83F9175}"/>
              </a:ext>
            </a:extLst>
          </p:cNvPr>
          <p:cNvPicPr>
            <a:picLocks noChangeAspect="1"/>
          </p:cNvPicPr>
          <p:nvPr/>
        </p:nvPicPr>
        <p:blipFill>
          <a:blip r:embed="rId2"/>
          <a:stretch>
            <a:fillRect/>
          </a:stretch>
        </p:blipFill>
        <p:spPr>
          <a:xfrm>
            <a:off x="0" y="15498"/>
            <a:ext cx="9144000" cy="6858000"/>
          </a:xfrm>
          <a:prstGeom prst="rect">
            <a:avLst/>
          </a:prstGeom>
        </p:spPr>
      </p:pic>
      <p:sp>
        <p:nvSpPr>
          <p:cNvPr id="2" name="Title 1">
            <a:extLst>
              <a:ext uri="{FF2B5EF4-FFF2-40B4-BE49-F238E27FC236}">
                <a16:creationId xmlns="" xmlns:a16="http://schemas.microsoft.com/office/drawing/2014/main" id="{A25D7B14-9C3E-8540-8294-40D5AAFD2817}"/>
              </a:ext>
            </a:extLst>
          </p:cNvPr>
          <p:cNvSpPr>
            <a:spLocks noGrp="1"/>
          </p:cNvSpPr>
          <p:nvPr>
            <p:ph type="ctrTitle"/>
          </p:nvPr>
        </p:nvSpPr>
        <p:spPr>
          <a:xfrm>
            <a:off x="1143000" y="1723299"/>
            <a:ext cx="6858000" cy="1790700"/>
          </a:xfrm>
        </p:spPr>
        <p:txBody>
          <a:bodyPr>
            <a:normAutofit/>
          </a:bodyPr>
          <a:lstStyle/>
          <a:p>
            <a:r>
              <a:rPr lang="en-US" dirty="0">
                <a:solidFill>
                  <a:srgbClr val="38423A"/>
                </a:solidFill>
                <a:latin typeface="+mn-lt"/>
                <a:cs typeface="Arial" panose="020B0604020202020204" pitchFamily="34" charset="0"/>
              </a:rPr>
              <a:t>Top Tips: Preparing the Brief to Counsel</a:t>
            </a:r>
          </a:p>
        </p:txBody>
      </p:sp>
      <p:pic>
        <p:nvPicPr>
          <p:cNvPr id="5" name="Picture 4">
            <a:extLst>
              <a:ext uri="{FF2B5EF4-FFF2-40B4-BE49-F238E27FC236}">
                <a16:creationId xmlns="" xmlns:a16="http://schemas.microsoft.com/office/drawing/2014/main" id="{4A7A9B6B-71DE-604D-8FC8-24889C942BD2}"/>
              </a:ext>
            </a:extLst>
          </p:cNvPr>
          <p:cNvPicPr>
            <a:picLocks noChangeAspect="1"/>
          </p:cNvPicPr>
          <p:nvPr/>
        </p:nvPicPr>
        <p:blipFill>
          <a:blip r:embed="rId3"/>
          <a:stretch>
            <a:fillRect/>
          </a:stretch>
        </p:blipFill>
        <p:spPr>
          <a:xfrm>
            <a:off x="3102429" y="3763613"/>
            <a:ext cx="2939142" cy="2223525"/>
          </a:xfrm>
          <a:prstGeom prst="rect">
            <a:avLst/>
          </a:prstGeom>
        </p:spPr>
      </p:pic>
      <p:sp>
        <p:nvSpPr>
          <p:cNvPr id="3" name="TextBox 2"/>
          <p:cNvSpPr txBox="1"/>
          <p:nvPr/>
        </p:nvSpPr>
        <p:spPr>
          <a:xfrm>
            <a:off x="6210677" y="5404919"/>
            <a:ext cx="2725093" cy="646331"/>
          </a:xfrm>
          <a:prstGeom prst="rect">
            <a:avLst/>
          </a:prstGeom>
          <a:noFill/>
        </p:spPr>
        <p:txBody>
          <a:bodyPr wrap="square" rtlCol="0">
            <a:spAutoFit/>
          </a:bodyPr>
          <a:lstStyle/>
          <a:p>
            <a:r>
              <a:rPr lang="en-GB" dirty="0" smtClean="0"/>
              <a:t>SCOTT STOREY</a:t>
            </a:r>
          </a:p>
          <a:p>
            <a:r>
              <a:rPr lang="en-GB" dirty="0" smtClean="0"/>
              <a:t>ONE CROWN OFFICE ROW</a:t>
            </a:r>
            <a:endParaRPr lang="en-GB" dirty="0"/>
          </a:p>
        </p:txBody>
      </p:sp>
    </p:spTree>
    <p:extLst>
      <p:ext uri="{BB962C8B-B14F-4D97-AF65-F5344CB8AC3E}">
        <p14:creationId xmlns:p14="http://schemas.microsoft.com/office/powerpoint/2010/main" val="1047166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OR POWERPOINT 2017 (1).jpg">
            <a:extLst>
              <a:ext uri="{FF2B5EF4-FFF2-40B4-BE49-F238E27FC236}">
                <a16:creationId xmlns="" xmlns:a16="http://schemas.microsoft.com/office/drawing/2014/main" id="{F2B1C97F-C39A-4E4E-8B34-24C627026773}"/>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377875AD-3767-C84D-B861-0BD95102D082}"/>
              </a:ext>
            </a:extLst>
          </p:cNvPr>
          <p:cNvSpPr>
            <a:spLocks noGrp="1"/>
          </p:cNvSpPr>
          <p:nvPr>
            <p:ph type="title"/>
          </p:nvPr>
        </p:nvSpPr>
        <p:spPr/>
        <p:txBody>
          <a:bodyPr>
            <a:normAutofit/>
          </a:bodyPr>
          <a:lstStyle/>
          <a:p>
            <a:r>
              <a:rPr lang="en-US" sz="3600" b="1" dirty="0">
                <a:solidFill>
                  <a:srgbClr val="38423A"/>
                </a:solidFill>
                <a:latin typeface="+mn-lt"/>
                <a:cs typeface="Arial" panose="020B0604020202020204" pitchFamily="34" charset="0"/>
              </a:rPr>
              <a:t/>
            </a:r>
            <a:br>
              <a:rPr lang="en-US" sz="3600" b="1" dirty="0">
                <a:solidFill>
                  <a:srgbClr val="38423A"/>
                </a:solidFill>
                <a:latin typeface="+mn-lt"/>
                <a:cs typeface="Arial" panose="020B0604020202020204" pitchFamily="34" charset="0"/>
              </a:rPr>
            </a:br>
            <a:r>
              <a:rPr lang="en-US" sz="3600" b="1" dirty="0">
                <a:solidFill>
                  <a:srgbClr val="38423A"/>
                </a:solidFill>
                <a:latin typeface="+mn-lt"/>
                <a:cs typeface="Arial" panose="020B0604020202020204" pitchFamily="34" charset="0"/>
              </a:rPr>
              <a:t>THE BUNDLE OF DOCUMENTS</a:t>
            </a:r>
          </a:p>
        </p:txBody>
      </p:sp>
      <p:sp>
        <p:nvSpPr>
          <p:cNvPr id="3" name="Content Placeholder 2">
            <a:extLst>
              <a:ext uri="{FF2B5EF4-FFF2-40B4-BE49-F238E27FC236}">
                <a16:creationId xmlns="" xmlns:a16="http://schemas.microsoft.com/office/drawing/2014/main" id="{85869E9F-9B05-4A4C-8217-7C8270284DFA}"/>
              </a:ext>
            </a:extLst>
          </p:cNvPr>
          <p:cNvSpPr>
            <a:spLocks noGrp="1"/>
          </p:cNvSpPr>
          <p:nvPr>
            <p:ph idx="1"/>
          </p:nvPr>
        </p:nvSpPr>
        <p:spPr/>
        <p:txBody>
          <a:bodyPr>
            <a:normAutofit/>
          </a:bodyPr>
          <a:lstStyle/>
          <a:p>
            <a:pPr marL="0" indent="0">
              <a:buNone/>
            </a:pPr>
            <a:r>
              <a:rPr lang="en-US" sz="3000" i="1" u="sng" dirty="0">
                <a:solidFill>
                  <a:srgbClr val="38423A"/>
                </a:solidFill>
              </a:rPr>
              <a:t>What to include?</a:t>
            </a:r>
          </a:p>
          <a:p>
            <a:endParaRPr lang="en-US" sz="3000" dirty="0">
              <a:solidFill>
                <a:srgbClr val="38423A"/>
              </a:solidFill>
            </a:endParaRPr>
          </a:p>
          <a:p>
            <a:pPr lvl="1"/>
            <a:r>
              <a:rPr lang="en-US" sz="2700" dirty="0">
                <a:solidFill>
                  <a:srgbClr val="38423A"/>
                </a:solidFill>
              </a:rPr>
              <a:t>The order listing the hearing</a:t>
            </a:r>
          </a:p>
          <a:p>
            <a:pPr lvl="1"/>
            <a:r>
              <a:rPr lang="en-US" sz="2700" dirty="0">
                <a:solidFill>
                  <a:srgbClr val="38423A"/>
                </a:solidFill>
              </a:rPr>
              <a:t>Updating documents </a:t>
            </a:r>
          </a:p>
          <a:p>
            <a:pPr lvl="1"/>
            <a:r>
              <a:rPr lang="en-US" sz="2700" dirty="0">
                <a:solidFill>
                  <a:srgbClr val="38423A"/>
                </a:solidFill>
              </a:rPr>
              <a:t>Issued and served versions of documents</a:t>
            </a:r>
          </a:p>
          <a:p>
            <a:pPr lvl="1"/>
            <a:r>
              <a:rPr lang="en-US" sz="2700" dirty="0">
                <a:solidFill>
                  <a:srgbClr val="38423A"/>
                </a:solidFill>
              </a:rPr>
              <a:t>Limit to what is relevant and necessary for the specific task</a:t>
            </a:r>
          </a:p>
          <a:p>
            <a:pPr lvl="1"/>
            <a:r>
              <a:rPr lang="en-US" sz="2700" dirty="0">
                <a:solidFill>
                  <a:srgbClr val="38423A"/>
                </a:solidFill>
              </a:rPr>
              <a:t>Photos or plans with </a:t>
            </a:r>
            <a:r>
              <a:rPr lang="en-GB" sz="2700" dirty="0">
                <a:solidFill>
                  <a:srgbClr val="38423A"/>
                </a:solidFill>
              </a:rPr>
              <a:t>colour</a:t>
            </a:r>
          </a:p>
          <a:p>
            <a:pPr lvl="1"/>
            <a:r>
              <a:rPr lang="en-GB" sz="2700" dirty="0">
                <a:solidFill>
                  <a:srgbClr val="38423A"/>
                </a:solidFill>
              </a:rPr>
              <a:t>Schedule of costs if applicable</a:t>
            </a:r>
          </a:p>
          <a:p>
            <a:pPr lvl="1"/>
            <a:endParaRPr lang="en-US" dirty="0"/>
          </a:p>
        </p:txBody>
      </p:sp>
    </p:spTree>
    <p:extLst>
      <p:ext uri="{BB962C8B-B14F-4D97-AF65-F5344CB8AC3E}">
        <p14:creationId xmlns:p14="http://schemas.microsoft.com/office/powerpoint/2010/main" val="370944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OR POWERPOINT 2017 (1).jpg">
            <a:extLst>
              <a:ext uri="{FF2B5EF4-FFF2-40B4-BE49-F238E27FC236}">
                <a16:creationId xmlns="" xmlns:a16="http://schemas.microsoft.com/office/drawing/2014/main" id="{758D3BE3-EB7B-0F42-9428-79570CD3FC70}"/>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377875AD-3767-C84D-B861-0BD95102D082}"/>
              </a:ext>
            </a:extLst>
          </p:cNvPr>
          <p:cNvSpPr>
            <a:spLocks noGrp="1"/>
          </p:cNvSpPr>
          <p:nvPr>
            <p:ph type="title"/>
          </p:nvPr>
        </p:nvSpPr>
        <p:spPr/>
        <p:txBody>
          <a:bodyPr>
            <a:normAutofit/>
          </a:bodyPr>
          <a:lstStyle/>
          <a:p>
            <a:r>
              <a:rPr lang="en-US" sz="3600" b="1" dirty="0">
                <a:solidFill>
                  <a:srgbClr val="38423A"/>
                </a:solidFill>
                <a:latin typeface="+mn-lt"/>
                <a:cs typeface="Arial" panose="020B0604020202020204" pitchFamily="34" charset="0"/>
              </a:rPr>
              <a:t/>
            </a:r>
            <a:br>
              <a:rPr lang="en-US" sz="3600" b="1" dirty="0">
                <a:solidFill>
                  <a:srgbClr val="38423A"/>
                </a:solidFill>
                <a:latin typeface="+mn-lt"/>
                <a:cs typeface="Arial" panose="020B0604020202020204" pitchFamily="34" charset="0"/>
              </a:rPr>
            </a:br>
            <a:r>
              <a:rPr lang="en-US" sz="3600" b="1" dirty="0">
                <a:solidFill>
                  <a:srgbClr val="38423A"/>
                </a:solidFill>
                <a:latin typeface="+mn-lt"/>
                <a:cs typeface="Arial" panose="020B0604020202020204" pitchFamily="34" charset="0"/>
              </a:rPr>
              <a:t>THE BUNDLE OF DOCUMENTS</a:t>
            </a:r>
          </a:p>
        </p:txBody>
      </p:sp>
      <p:sp>
        <p:nvSpPr>
          <p:cNvPr id="3" name="Content Placeholder 2">
            <a:extLst>
              <a:ext uri="{FF2B5EF4-FFF2-40B4-BE49-F238E27FC236}">
                <a16:creationId xmlns="" xmlns:a16="http://schemas.microsoft.com/office/drawing/2014/main" id="{85869E9F-9B05-4A4C-8217-7C8270284DFA}"/>
              </a:ext>
            </a:extLst>
          </p:cNvPr>
          <p:cNvSpPr>
            <a:spLocks noGrp="1"/>
          </p:cNvSpPr>
          <p:nvPr>
            <p:ph idx="1"/>
          </p:nvPr>
        </p:nvSpPr>
        <p:spPr/>
        <p:txBody>
          <a:bodyPr>
            <a:normAutofit/>
          </a:bodyPr>
          <a:lstStyle/>
          <a:p>
            <a:pPr marL="0" indent="0">
              <a:buNone/>
            </a:pPr>
            <a:r>
              <a:rPr lang="en-US" sz="3000" i="1" u="sng" dirty="0">
                <a:solidFill>
                  <a:srgbClr val="38423A"/>
                </a:solidFill>
              </a:rPr>
              <a:t>Correspondence</a:t>
            </a:r>
          </a:p>
          <a:p>
            <a:pPr marL="0" indent="0">
              <a:buNone/>
            </a:pPr>
            <a:endParaRPr lang="en-US" sz="3000" dirty="0">
              <a:solidFill>
                <a:srgbClr val="38423A"/>
              </a:solidFill>
            </a:endParaRPr>
          </a:p>
          <a:p>
            <a:pPr lvl="1"/>
            <a:r>
              <a:rPr lang="en-US" sz="2700" dirty="0">
                <a:solidFill>
                  <a:srgbClr val="38423A"/>
                </a:solidFill>
              </a:rPr>
              <a:t>Chronological or reverse chronological order</a:t>
            </a:r>
          </a:p>
          <a:p>
            <a:pPr lvl="1"/>
            <a:r>
              <a:rPr lang="en-US" sz="2700" dirty="0">
                <a:solidFill>
                  <a:srgbClr val="38423A"/>
                </a:solidFill>
              </a:rPr>
              <a:t>Separate or flag without prejudice correspondence</a:t>
            </a:r>
          </a:p>
          <a:p>
            <a:pPr lvl="1"/>
            <a:endParaRPr lang="en-US" dirty="0">
              <a:solidFill>
                <a:srgbClr val="38423A"/>
              </a:solidFill>
            </a:endParaRPr>
          </a:p>
        </p:txBody>
      </p:sp>
    </p:spTree>
    <p:extLst>
      <p:ext uri="{BB962C8B-B14F-4D97-AF65-F5344CB8AC3E}">
        <p14:creationId xmlns:p14="http://schemas.microsoft.com/office/powerpoint/2010/main" val="158236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OR POWERPOINT 2017 (1).jpg">
            <a:extLst>
              <a:ext uri="{FF2B5EF4-FFF2-40B4-BE49-F238E27FC236}">
                <a16:creationId xmlns="" xmlns:a16="http://schemas.microsoft.com/office/drawing/2014/main" id="{EB772AD1-3842-8B48-8E93-00521CB1C6A0}"/>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377875AD-3767-C84D-B861-0BD95102D082}"/>
              </a:ext>
            </a:extLst>
          </p:cNvPr>
          <p:cNvSpPr>
            <a:spLocks noGrp="1"/>
          </p:cNvSpPr>
          <p:nvPr>
            <p:ph type="title"/>
          </p:nvPr>
        </p:nvSpPr>
        <p:spPr/>
        <p:txBody>
          <a:bodyPr>
            <a:normAutofit/>
          </a:bodyPr>
          <a:lstStyle/>
          <a:p>
            <a:r>
              <a:rPr lang="en-US" sz="3600" b="1" dirty="0">
                <a:solidFill>
                  <a:srgbClr val="38423A"/>
                </a:solidFill>
                <a:latin typeface="+mn-lt"/>
                <a:cs typeface="Arial" panose="020B0604020202020204" pitchFamily="34" charset="0"/>
              </a:rPr>
              <a:t/>
            </a:r>
            <a:br>
              <a:rPr lang="en-US" sz="3600" b="1" dirty="0">
                <a:solidFill>
                  <a:srgbClr val="38423A"/>
                </a:solidFill>
                <a:latin typeface="+mn-lt"/>
                <a:cs typeface="Arial" panose="020B0604020202020204" pitchFamily="34" charset="0"/>
              </a:rPr>
            </a:br>
            <a:r>
              <a:rPr lang="en-US" sz="3600" b="1" dirty="0">
                <a:solidFill>
                  <a:srgbClr val="38423A"/>
                </a:solidFill>
                <a:latin typeface="+mn-lt"/>
                <a:cs typeface="Arial" panose="020B0604020202020204" pitchFamily="34" charset="0"/>
              </a:rPr>
              <a:t>THE INSTRUCTIONS</a:t>
            </a:r>
          </a:p>
        </p:txBody>
      </p:sp>
      <p:sp>
        <p:nvSpPr>
          <p:cNvPr id="3" name="Content Placeholder 2">
            <a:extLst>
              <a:ext uri="{FF2B5EF4-FFF2-40B4-BE49-F238E27FC236}">
                <a16:creationId xmlns="" xmlns:a16="http://schemas.microsoft.com/office/drawing/2014/main" id="{85869E9F-9B05-4A4C-8217-7C8270284DFA}"/>
              </a:ext>
            </a:extLst>
          </p:cNvPr>
          <p:cNvSpPr>
            <a:spLocks noGrp="1"/>
          </p:cNvSpPr>
          <p:nvPr>
            <p:ph idx="1"/>
          </p:nvPr>
        </p:nvSpPr>
        <p:spPr/>
        <p:txBody>
          <a:bodyPr>
            <a:normAutofit/>
          </a:bodyPr>
          <a:lstStyle/>
          <a:p>
            <a:pPr marL="0" indent="0">
              <a:buNone/>
            </a:pPr>
            <a:r>
              <a:rPr lang="en-US" sz="3000" i="1" u="sng" dirty="0">
                <a:solidFill>
                  <a:srgbClr val="38423A"/>
                </a:solidFill>
              </a:rPr>
              <a:t>Introductory matters</a:t>
            </a:r>
          </a:p>
          <a:p>
            <a:pPr marL="0" indent="0" algn="ctr">
              <a:buNone/>
            </a:pPr>
            <a:endParaRPr lang="en-US" sz="3000" dirty="0">
              <a:solidFill>
                <a:srgbClr val="38423A"/>
              </a:solidFill>
            </a:endParaRPr>
          </a:p>
          <a:p>
            <a:pPr lvl="1"/>
            <a:r>
              <a:rPr lang="en-US" sz="2700" dirty="0">
                <a:solidFill>
                  <a:srgbClr val="38423A"/>
                </a:solidFill>
              </a:rPr>
              <a:t>Set out who you act for</a:t>
            </a:r>
          </a:p>
          <a:p>
            <a:pPr lvl="1"/>
            <a:r>
              <a:rPr lang="en-US" sz="2700" dirty="0">
                <a:solidFill>
                  <a:srgbClr val="38423A"/>
                </a:solidFill>
              </a:rPr>
              <a:t>Relevant details about the client – date of birth, etc.</a:t>
            </a:r>
          </a:p>
          <a:p>
            <a:pPr lvl="1"/>
            <a:r>
              <a:rPr lang="en-US" sz="2700" dirty="0">
                <a:solidFill>
                  <a:srgbClr val="38423A"/>
                </a:solidFill>
              </a:rPr>
              <a:t>Your contact details and availability – if you will not be available the contact details of a colleague </a:t>
            </a:r>
          </a:p>
          <a:p>
            <a:pPr lvl="1"/>
            <a:endParaRPr lang="en-US" dirty="0">
              <a:solidFill>
                <a:srgbClr val="38423A"/>
              </a:solidFill>
            </a:endParaRPr>
          </a:p>
        </p:txBody>
      </p:sp>
    </p:spTree>
    <p:extLst>
      <p:ext uri="{BB962C8B-B14F-4D97-AF65-F5344CB8AC3E}">
        <p14:creationId xmlns:p14="http://schemas.microsoft.com/office/powerpoint/2010/main" val="93697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OR POWERPOINT 2017 (1).jpg">
            <a:extLst>
              <a:ext uri="{FF2B5EF4-FFF2-40B4-BE49-F238E27FC236}">
                <a16:creationId xmlns="" xmlns:a16="http://schemas.microsoft.com/office/drawing/2014/main" id="{FF533F33-BED8-7C45-BCA1-1B3C86689E6B}"/>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377875AD-3767-C84D-B861-0BD95102D082}"/>
              </a:ext>
            </a:extLst>
          </p:cNvPr>
          <p:cNvSpPr>
            <a:spLocks noGrp="1"/>
          </p:cNvSpPr>
          <p:nvPr>
            <p:ph type="title"/>
          </p:nvPr>
        </p:nvSpPr>
        <p:spPr/>
        <p:txBody>
          <a:bodyPr>
            <a:normAutofit/>
          </a:bodyPr>
          <a:lstStyle/>
          <a:p>
            <a:r>
              <a:rPr lang="en-US" sz="3600" b="1" dirty="0">
                <a:solidFill>
                  <a:srgbClr val="38423A"/>
                </a:solidFill>
                <a:latin typeface="+mn-lt"/>
                <a:cs typeface="Arial" panose="020B0604020202020204" pitchFamily="34" charset="0"/>
              </a:rPr>
              <a:t/>
            </a:r>
            <a:br>
              <a:rPr lang="en-US" sz="3600" b="1" dirty="0">
                <a:solidFill>
                  <a:srgbClr val="38423A"/>
                </a:solidFill>
                <a:latin typeface="+mn-lt"/>
                <a:cs typeface="Arial" panose="020B0604020202020204" pitchFamily="34" charset="0"/>
              </a:rPr>
            </a:br>
            <a:r>
              <a:rPr lang="en-US" sz="3600" b="1" dirty="0">
                <a:solidFill>
                  <a:srgbClr val="38423A"/>
                </a:solidFill>
                <a:latin typeface="+mn-lt"/>
                <a:cs typeface="Arial" panose="020B0604020202020204" pitchFamily="34" charset="0"/>
              </a:rPr>
              <a:t>THE INSTRUCTIONS</a:t>
            </a:r>
          </a:p>
        </p:txBody>
      </p:sp>
      <p:sp>
        <p:nvSpPr>
          <p:cNvPr id="3" name="Content Placeholder 2">
            <a:extLst>
              <a:ext uri="{FF2B5EF4-FFF2-40B4-BE49-F238E27FC236}">
                <a16:creationId xmlns="" xmlns:a16="http://schemas.microsoft.com/office/drawing/2014/main" id="{85869E9F-9B05-4A4C-8217-7C8270284DFA}"/>
              </a:ext>
            </a:extLst>
          </p:cNvPr>
          <p:cNvSpPr>
            <a:spLocks noGrp="1"/>
          </p:cNvSpPr>
          <p:nvPr>
            <p:ph idx="1"/>
          </p:nvPr>
        </p:nvSpPr>
        <p:spPr/>
        <p:txBody>
          <a:bodyPr>
            <a:normAutofit/>
          </a:bodyPr>
          <a:lstStyle/>
          <a:p>
            <a:pPr marL="0" indent="0">
              <a:buNone/>
            </a:pPr>
            <a:r>
              <a:rPr lang="en-US" sz="3000" i="1" u="sng" dirty="0">
                <a:solidFill>
                  <a:srgbClr val="38423A"/>
                </a:solidFill>
              </a:rPr>
              <a:t>Background information</a:t>
            </a:r>
          </a:p>
          <a:p>
            <a:pPr marL="0" indent="0" algn="ctr">
              <a:buNone/>
            </a:pPr>
            <a:endParaRPr lang="en-US" sz="3000" dirty="0">
              <a:solidFill>
                <a:srgbClr val="38423A"/>
              </a:solidFill>
            </a:endParaRPr>
          </a:p>
          <a:p>
            <a:pPr lvl="1"/>
            <a:r>
              <a:rPr lang="en-US" sz="2700" dirty="0">
                <a:solidFill>
                  <a:srgbClr val="38423A"/>
                </a:solidFill>
              </a:rPr>
              <a:t>Summary of the key facts</a:t>
            </a:r>
          </a:p>
          <a:p>
            <a:pPr lvl="1"/>
            <a:r>
              <a:rPr lang="en-US" sz="2700" dirty="0">
                <a:solidFill>
                  <a:srgbClr val="38423A"/>
                </a:solidFill>
              </a:rPr>
              <a:t>Try to avoid </a:t>
            </a:r>
            <a:r>
              <a:rPr lang="en-US" sz="2700" i="1" dirty="0">
                <a:solidFill>
                  <a:srgbClr val="38423A"/>
                </a:solidFill>
              </a:rPr>
              <a:t>‘counsel will note from the enclosed papers the background to the case’</a:t>
            </a:r>
            <a:endParaRPr lang="en-US" sz="2700" dirty="0">
              <a:solidFill>
                <a:srgbClr val="38423A"/>
              </a:solidFill>
            </a:endParaRPr>
          </a:p>
          <a:p>
            <a:pPr lvl="1"/>
            <a:r>
              <a:rPr lang="en-US" sz="2700" dirty="0">
                <a:solidFill>
                  <a:srgbClr val="38423A"/>
                </a:solidFill>
              </a:rPr>
              <a:t>Have directions been complied with?</a:t>
            </a:r>
          </a:p>
          <a:p>
            <a:pPr lvl="1"/>
            <a:r>
              <a:rPr lang="en-US" sz="2700" dirty="0">
                <a:solidFill>
                  <a:srgbClr val="38423A"/>
                </a:solidFill>
              </a:rPr>
              <a:t>Other proceedings counsel should know about?</a:t>
            </a:r>
          </a:p>
          <a:p>
            <a:pPr lvl="1"/>
            <a:endParaRPr lang="en-US" dirty="0">
              <a:solidFill>
                <a:srgbClr val="38423A"/>
              </a:solidFill>
            </a:endParaRPr>
          </a:p>
        </p:txBody>
      </p:sp>
    </p:spTree>
    <p:extLst>
      <p:ext uri="{BB962C8B-B14F-4D97-AF65-F5344CB8AC3E}">
        <p14:creationId xmlns:p14="http://schemas.microsoft.com/office/powerpoint/2010/main" val="220021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OR POWERPOINT 2017 (1).jpg">
            <a:extLst>
              <a:ext uri="{FF2B5EF4-FFF2-40B4-BE49-F238E27FC236}">
                <a16:creationId xmlns="" xmlns:a16="http://schemas.microsoft.com/office/drawing/2014/main" id="{FE9F470A-43C4-4441-BB44-26EEC6C7E475}"/>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377875AD-3767-C84D-B861-0BD95102D082}"/>
              </a:ext>
            </a:extLst>
          </p:cNvPr>
          <p:cNvSpPr>
            <a:spLocks noGrp="1"/>
          </p:cNvSpPr>
          <p:nvPr>
            <p:ph type="title"/>
          </p:nvPr>
        </p:nvSpPr>
        <p:spPr/>
        <p:txBody>
          <a:bodyPr>
            <a:normAutofit/>
          </a:bodyPr>
          <a:lstStyle/>
          <a:p>
            <a:r>
              <a:rPr lang="en-US" sz="3600" b="1" dirty="0">
                <a:solidFill>
                  <a:srgbClr val="38423A"/>
                </a:solidFill>
                <a:latin typeface="+mn-lt"/>
                <a:cs typeface="Arial" panose="020B0604020202020204" pitchFamily="34" charset="0"/>
              </a:rPr>
              <a:t/>
            </a:r>
            <a:br>
              <a:rPr lang="en-US" sz="3600" b="1" dirty="0">
                <a:solidFill>
                  <a:srgbClr val="38423A"/>
                </a:solidFill>
                <a:latin typeface="+mn-lt"/>
                <a:cs typeface="Arial" panose="020B0604020202020204" pitchFamily="34" charset="0"/>
              </a:rPr>
            </a:br>
            <a:r>
              <a:rPr lang="en-US" sz="3600" b="1" dirty="0">
                <a:solidFill>
                  <a:srgbClr val="38423A"/>
                </a:solidFill>
                <a:latin typeface="+mn-lt"/>
                <a:cs typeface="Arial" panose="020B0604020202020204" pitchFamily="34" charset="0"/>
              </a:rPr>
              <a:t>THE INSTRUCTIONS</a:t>
            </a:r>
          </a:p>
        </p:txBody>
      </p:sp>
      <p:sp>
        <p:nvSpPr>
          <p:cNvPr id="3" name="Content Placeholder 2">
            <a:extLst>
              <a:ext uri="{FF2B5EF4-FFF2-40B4-BE49-F238E27FC236}">
                <a16:creationId xmlns="" xmlns:a16="http://schemas.microsoft.com/office/drawing/2014/main" id="{85869E9F-9B05-4A4C-8217-7C8270284DFA}"/>
              </a:ext>
            </a:extLst>
          </p:cNvPr>
          <p:cNvSpPr>
            <a:spLocks noGrp="1"/>
          </p:cNvSpPr>
          <p:nvPr>
            <p:ph idx="1"/>
          </p:nvPr>
        </p:nvSpPr>
        <p:spPr/>
        <p:txBody>
          <a:bodyPr>
            <a:normAutofit/>
          </a:bodyPr>
          <a:lstStyle/>
          <a:p>
            <a:pPr marL="0" indent="0">
              <a:buNone/>
            </a:pPr>
            <a:r>
              <a:rPr lang="en-US" sz="3000" i="1" u="sng" dirty="0">
                <a:solidFill>
                  <a:srgbClr val="38423A"/>
                </a:solidFill>
              </a:rPr>
              <a:t>Position and issues</a:t>
            </a:r>
          </a:p>
          <a:p>
            <a:pPr marL="0" indent="0" algn="ctr">
              <a:buNone/>
            </a:pPr>
            <a:endParaRPr lang="en-US" sz="3000" dirty="0">
              <a:solidFill>
                <a:srgbClr val="38423A"/>
              </a:solidFill>
            </a:endParaRPr>
          </a:p>
          <a:p>
            <a:pPr lvl="1"/>
            <a:r>
              <a:rPr lang="en-US" sz="2700" dirty="0">
                <a:solidFill>
                  <a:srgbClr val="38423A"/>
                </a:solidFill>
              </a:rPr>
              <a:t>Has the client been spoken to recently?</a:t>
            </a:r>
          </a:p>
          <a:p>
            <a:pPr lvl="1"/>
            <a:r>
              <a:rPr lang="en-US" sz="2700" dirty="0">
                <a:solidFill>
                  <a:srgbClr val="38423A"/>
                </a:solidFill>
              </a:rPr>
              <a:t>Is the client’s position up-to-date?</a:t>
            </a:r>
          </a:p>
          <a:p>
            <a:pPr lvl="1"/>
            <a:r>
              <a:rPr lang="en-US" sz="2700" dirty="0">
                <a:solidFill>
                  <a:srgbClr val="38423A"/>
                </a:solidFill>
              </a:rPr>
              <a:t>What is in dispute? Is anything agreed?</a:t>
            </a:r>
          </a:p>
          <a:p>
            <a:pPr lvl="1"/>
            <a:r>
              <a:rPr lang="en-US" sz="2700" dirty="0">
                <a:solidFill>
                  <a:srgbClr val="38423A"/>
                </a:solidFill>
              </a:rPr>
              <a:t>Anything the client particularly might want to discuss with counsel?</a:t>
            </a:r>
          </a:p>
          <a:p>
            <a:pPr lvl="1"/>
            <a:r>
              <a:rPr lang="en-US" sz="2700" dirty="0">
                <a:solidFill>
                  <a:srgbClr val="38423A"/>
                </a:solidFill>
              </a:rPr>
              <a:t>What approach and orders are sought?</a:t>
            </a:r>
          </a:p>
          <a:p>
            <a:pPr lvl="1"/>
            <a:r>
              <a:rPr lang="en-US" sz="2700" dirty="0">
                <a:solidFill>
                  <a:srgbClr val="38423A"/>
                </a:solidFill>
              </a:rPr>
              <a:t>Your view on any issues?</a:t>
            </a:r>
          </a:p>
          <a:p>
            <a:pPr marL="342892" lvl="1" indent="0">
              <a:buNone/>
            </a:pPr>
            <a:endParaRPr lang="en-US" dirty="0">
              <a:solidFill>
                <a:srgbClr val="38423A"/>
              </a:solidFill>
            </a:endParaRPr>
          </a:p>
        </p:txBody>
      </p:sp>
    </p:spTree>
    <p:extLst>
      <p:ext uri="{BB962C8B-B14F-4D97-AF65-F5344CB8AC3E}">
        <p14:creationId xmlns:p14="http://schemas.microsoft.com/office/powerpoint/2010/main" val="401368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OR POWERPOINT 2017 (1).jpg">
            <a:extLst>
              <a:ext uri="{FF2B5EF4-FFF2-40B4-BE49-F238E27FC236}">
                <a16:creationId xmlns="" xmlns:a16="http://schemas.microsoft.com/office/drawing/2014/main" id="{0EC10A71-A9C5-A74C-B044-4EE2D8DE60F2}"/>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377875AD-3767-C84D-B861-0BD95102D082}"/>
              </a:ext>
            </a:extLst>
          </p:cNvPr>
          <p:cNvSpPr>
            <a:spLocks noGrp="1"/>
          </p:cNvSpPr>
          <p:nvPr>
            <p:ph type="title"/>
          </p:nvPr>
        </p:nvSpPr>
        <p:spPr/>
        <p:txBody>
          <a:bodyPr>
            <a:normAutofit/>
          </a:bodyPr>
          <a:lstStyle/>
          <a:p>
            <a:r>
              <a:rPr lang="en-US" sz="3600" b="1" dirty="0">
                <a:solidFill>
                  <a:srgbClr val="38423A"/>
                </a:solidFill>
                <a:latin typeface="+mn-lt"/>
                <a:cs typeface="Arial" panose="020B0604020202020204" pitchFamily="34" charset="0"/>
              </a:rPr>
              <a:t/>
            </a:r>
            <a:br>
              <a:rPr lang="en-US" sz="3600" b="1" dirty="0">
                <a:solidFill>
                  <a:srgbClr val="38423A"/>
                </a:solidFill>
                <a:latin typeface="+mn-lt"/>
                <a:cs typeface="Arial" panose="020B0604020202020204" pitchFamily="34" charset="0"/>
              </a:rPr>
            </a:br>
            <a:r>
              <a:rPr lang="en-US" sz="3600" b="1" dirty="0">
                <a:solidFill>
                  <a:srgbClr val="38423A"/>
                </a:solidFill>
                <a:latin typeface="+mn-lt"/>
                <a:cs typeface="Arial" panose="020B0604020202020204" pitchFamily="34" charset="0"/>
              </a:rPr>
              <a:t>THE INSTRUCTIONS</a:t>
            </a:r>
          </a:p>
        </p:txBody>
      </p:sp>
      <p:sp>
        <p:nvSpPr>
          <p:cNvPr id="3" name="Content Placeholder 2">
            <a:extLst>
              <a:ext uri="{FF2B5EF4-FFF2-40B4-BE49-F238E27FC236}">
                <a16:creationId xmlns="" xmlns:a16="http://schemas.microsoft.com/office/drawing/2014/main" id="{85869E9F-9B05-4A4C-8217-7C8270284DFA}"/>
              </a:ext>
            </a:extLst>
          </p:cNvPr>
          <p:cNvSpPr>
            <a:spLocks noGrp="1"/>
          </p:cNvSpPr>
          <p:nvPr>
            <p:ph idx="1"/>
          </p:nvPr>
        </p:nvSpPr>
        <p:spPr/>
        <p:txBody>
          <a:bodyPr>
            <a:normAutofit/>
          </a:bodyPr>
          <a:lstStyle/>
          <a:p>
            <a:pPr marL="0" indent="0">
              <a:buNone/>
            </a:pPr>
            <a:r>
              <a:rPr lang="en-US" sz="3000" i="1" u="sng" dirty="0">
                <a:solidFill>
                  <a:srgbClr val="38423A"/>
                </a:solidFill>
              </a:rPr>
              <a:t>Preparation</a:t>
            </a:r>
          </a:p>
          <a:p>
            <a:pPr marL="0" indent="0" algn="ctr">
              <a:buNone/>
            </a:pPr>
            <a:endParaRPr lang="en-US" sz="3000" dirty="0">
              <a:solidFill>
                <a:srgbClr val="38423A"/>
              </a:solidFill>
            </a:endParaRPr>
          </a:p>
          <a:p>
            <a:pPr lvl="1"/>
            <a:r>
              <a:rPr lang="en-US" sz="2700" dirty="0">
                <a:solidFill>
                  <a:srgbClr val="38423A"/>
                </a:solidFill>
              </a:rPr>
              <a:t>What requires immediate attention and what can wait? </a:t>
            </a:r>
          </a:p>
          <a:p>
            <a:pPr lvl="1"/>
            <a:r>
              <a:rPr lang="en-US" sz="2700" dirty="0">
                <a:solidFill>
                  <a:srgbClr val="38423A"/>
                </a:solidFill>
              </a:rPr>
              <a:t>Any deadlines upcoming?</a:t>
            </a:r>
          </a:p>
          <a:p>
            <a:pPr lvl="1"/>
            <a:r>
              <a:rPr lang="en-US" sz="2700" dirty="0">
                <a:solidFill>
                  <a:srgbClr val="38423A"/>
                </a:solidFill>
              </a:rPr>
              <a:t>What does counsel need to prepare in advance of the hearing – position statement, draft order, etc.?</a:t>
            </a:r>
          </a:p>
          <a:p>
            <a:pPr lvl="1"/>
            <a:r>
              <a:rPr lang="en-US" sz="2700" dirty="0">
                <a:solidFill>
                  <a:srgbClr val="38423A"/>
                </a:solidFill>
              </a:rPr>
              <a:t>Try to avoid </a:t>
            </a:r>
            <a:r>
              <a:rPr lang="en-US" sz="2700" i="1" dirty="0">
                <a:solidFill>
                  <a:srgbClr val="38423A"/>
                </a:solidFill>
              </a:rPr>
              <a:t>‘advise generally’ </a:t>
            </a:r>
          </a:p>
        </p:txBody>
      </p:sp>
    </p:spTree>
    <p:extLst>
      <p:ext uri="{BB962C8B-B14F-4D97-AF65-F5344CB8AC3E}">
        <p14:creationId xmlns:p14="http://schemas.microsoft.com/office/powerpoint/2010/main" val="165786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OR POWERPOINT 2017 (1).jpg">
            <a:extLst>
              <a:ext uri="{FF2B5EF4-FFF2-40B4-BE49-F238E27FC236}">
                <a16:creationId xmlns="" xmlns:a16="http://schemas.microsoft.com/office/drawing/2014/main" id="{50BC19EA-FA0A-5E4B-975C-0B0726EACC3B}"/>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377875AD-3767-C84D-B861-0BD95102D082}"/>
              </a:ext>
            </a:extLst>
          </p:cNvPr>
          <p:cNvSpPr>
            <a:spLocks noGrp="1"/>
          </p:cNvSpPr>
          <p:nvPr>
            <p:ph type="title"/>
          </p:nvPr>
        </p:nvSpPr>
        <p:spPr/>
        <p:txBody>
          <a:bodyPr>
            <a:normAutofit/>
          </a:bodyPr>
          <a:lstStyle/>
          <a:p>
            <a:r>
              <a:rPr lang="en-US" sz="3600" b="1" dirty="0">
                <a:solidFill>
                  <a:srgbClr val="38423A"/>
                </a:solidFill>
                <a:latin typeface="+mn-lt"/>
                <a:cs typeface="Arial" panose="020B0604020202020204" pitchFamily="34" charset="0"/>
              </a:rPr>
              <a:t/>
            </a:r>
            <a:br>
              <a:rPr lang="en-US" sz="3600" b="1" dirty="0">
                <a:solidFill>
                  <a:srgbClr val="38423A"/>
                </a:solidFill>
                <a:latin typeface="+mn-lt"/>
                <a:cs typeface="Arial" panose="020B0604020202020204" pitchFamily="34" charset="0"/>
              </a:rPr>
            </a:br>
            <a:r>
              <a:rPr lang="en-US" sz="3600" b="1" dirty="0">
                <a:solidFill>
                  <a:srgbClr val="38423A"/>
                </a:solidFill>
                <a:latin typeface="+mn-lt"/>
                <a:cs typeface="Arial" panose="020B0604020202020204" pitchFamily="34" charset="0"/>
              </a:rPr>
              <a:t>THE INSTRUCTIONS</a:t>
            </a:r>
          </a:p>
        </p:txBody>
      </p:sp>
      <p:sp>
        <p:nvSpPr>
          <p:cNvPr id="3" name="Content Placeholder 2">
            <a:extLst>
              <a:ext uri="{FF2B5EF4-FFF2-40B4-BE49-F238E27FC236}">
                <a16:creationId xmlns="" xmlns:a16="http://schemas.microsoft.com/office/drawing/2014/main" id="{85869E9F-9B05-4A4C-8217-7C8270284DFA}"/>
              </a:ext>
            </a:extLst>
          </p:cNvPr>
          <p:cNvSpPr>
            <a:spLocks noGrp="1"/>
          </p:cNvSpPr>
          <p:nvPr>
            <p:ph idx="1"/>
          </p:nvPr>
        </p:nvSpPr>
        <p:spPr/>
        <p:txBody>
          <a:bodyPr>
            <a:normAutofit/>
          </a:bodyPr>
          <a:lstStyle/>
          <a:p>
            <a:pPr marL="0" indent="0">
              <a:buNone/>
            </a:pPr>
            <a:r>
              <a:rPr lang="en-US" sz="3000" i="1" u="sng" dirty="0">
                <a:solidFill>
                  <a:srgbClr val="38423A"/>
                </a:solidFill>
              </a:rPr>
              <a:t>Other issues</a:t>
            </a:r>
          </a:p>
          <a:p>
            <a:pPr marL="0" indent="0" algn="ctr">
              <a:buNone/>
            </a:pPr>
            <a:endParaRPr lang="en-US" sz="3000" dirty="0">
              <a:solidFill>
                <a:srgbClr val="38423A"/>
              </a:solidFill>
            </a:endParaRPr>
          </a:p>
          <a:p>
            <a:pPr lvl="1"/>
            <a:r>
              <a:rPr lang="en-US" sz="2700" dirty="0">
                <a:solidFill>
                  <a:srgbClr val="38423A"/>
                </a:solidFill>
              </a:rPr>
              <a:t>Hearing details – time, venue, etc. </a:t>
            </a:r>
          </a:p>
          <a:p>
            <a:pPr lvl="1"/>
            <a:r>
              <a:rPr lang="en-US" sz="2700" dirty="0">
                <a:solidFill>
                  <a:srgbClr val="38423A"/>
                </a:solidFill>
              </a:rPr>
              <a:t>Who will be attending court with counsel?</a:t>
            </a:r>
          </a:p>
          <a:p>
            <a:pPr lvl="1"/>
            <a:r>
              <a:rPr lang="en-US" sz="2700" dirty="0">
                <a:solidFill>
                  <a:srgbClr val="38423A"/>
                </a:solidFill>
              </a:rPr>
              <a:t>Any leave upcoming that may impact on ability to complete statements, etc.? </a:t>
            </a:r>
          </a:p>
        </p:txBody>
      </p:sp>
    </p:spTree>
    <p:extLst>
      <p:ext uri="{BB962C8B-B14F-4D97-AF65-F5344CB8AC3E}">
        <p14:creationId xmlns:p14="http://schemas.microsoft.com/office/powerpoint/2010/main" val="288211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OR POWERPOINT 2017 (1).jpg">
            <a:extLst>
              <a:ext uri="{FF2B5EF4-FFF2-40B4-BE49-F238E27FC236}">
                <a16:creationId xmlns="" xmlns:a16="http://schemas.microsoft.com/office/drawing/2014/main" id="{8E85120F-5EB9-F14A-9818-91C8B401D9A5}"/>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 xmlns:a16="http://schemas.microsoft.com/office/drawing/2014/main" id="{377875AD-3767-C84D-B861-0BD95102D082}"/>
              </a:ext>
            </a:extLst>
          </p:cNvPr>
          <p:cNvSpPr>
            <a:spLocks noGrp="1"/>
          </p:cNvSpPr>
          <p:nvPr>
            <p:ph type="title"/>
          </p:nvPr>
        </p:nvSpPr>
        <p:spPr/>
        <p:txBody>
          <a:bodyPr>
            <a:normAutofit/>
          </a:bodyPr>
          <a:lstStyle/>
          <a:p>
            <a:r>
              <a:rPr lang="en-US" sz="3600" b="1" dirty="0">
                <a:solidFill>
                  <a:srgbClr val="38423A"/>
                </a:solidFill>
                <a:latin typeface="+mn-lt"/>
                <a:cs typeface="Arial" panose="020B0604020202020204" pitchFamily="34" charset="0"/>
              </a:rPr>
              <a:t/>
            </a:r>
            <a:br>
              <a:rPr lang="en-US" sz="3600" b="1" dirty="0">
                <a:solidFill>
                  <a:srgbClr val="38423A"/>
                </a:solidFill>
                <a:latin typeface="+mn-lt"/>
                <a:cs typeface="Arial" panose="020B0604020202020204" pitchFamily="34" charset="0"/>
              </a:rPr>
            </a:br>
            <a:r>
              <a:rPr lang="en-US" sz="3600" b="1" dirty="0">
                <a:solidFill>
                  <a:srgbClr val="38423A"/>
                </a:solidFill>
                <a:latin typeface="+mn-lt"/>
                <a:cs typeface="Arial" panose="020B0604020202020204" pitchFamily="34" charset="0"/>
              </a:rPr>
              <a:t>SENDING THE BRIEF</a:t>
            </a:r>
          </a:p>
        </p:txBody>
      </p:sp>
      <p:sp>
        <p:nvSpPr>
          <p:cNvPr id="3" name="Content Placeholder 2">
            <a:extLst>
              <a:ext uri="{FF2B5EF4-FFF2-40B4-BE49-F238E27FC236}">
                <a16:creationId xmlns="" xmlns:a16="http://schemas.microsoft.com/office/drawing/2014/main" id="{85869E9F-9B05-4A4C-8217-7C8270284DFA}"/>
              </a:ext>
            </a:extLst>
          </p:cNvPr>
          <p:cNvSpPr>
            <a:spLocks noGrp="1"/>
          </p:cNvSpPr>
          <p:nvPr>
            <p:ph idx="1"/>
          </p:nvPr>
        </p:nvSpPr>
        <p:spPr/>
        <p:txBody>
          <a:bodyPr>
            <a:normAutofit/>
          </a:bodyPr>
          <a:lstStyle/>
          <a:p>
            <a:pPr marL="0" indent="0" algn="ctr">
              <a:buNone/>
            </a:pPr>
            <a:endParaRPr lang="en-US" sz="3000" dirty="0">
              <a:solidFill>
                <a:srgbClr val="38423A"/>
              </a:solidFill>
            </a:endParaRPr>
          </a:p>
          <a:p>
            <a:pPr lvl="1"/>
            <a:r>
              <a:rPr lang="en-US" sz="2700" dirty="0">
                <a:solidFill>
                  <a:srgbClr val="38423A"/>
                </a:solidFill>
              </a:rPr>
              <a:t>Send in good time if possible</a:t>
            </a:r>
          </a:p>
          <a:p>
            <a:pPr lvl="1"/>
            <a:r>
              <a:rPr lang="en-US" sz="2700" dirty="0">
                <a:solidFill>
                  <a:srgbClr val="38423A"/>
                </a:solidFill>
              </a:rPr>
              <a:t>Hard copy or electronic copy? </a:t>
            </a:r>
          </a:p>
          <a:p>
            <a:pPr lvl="1"/>
            <a:r>
              <a:rPr lang="en-US" sz="2700" dirty="0">
                <a:solidFill>
                  <a:srgbClr val="38423A"/>
                </a:solidFill>
              </a:rPr>
              <a:t>If electronic – try to avoid very large bundles or many separate documents</a:t>
            </a:r>
          </a:p>
        </p:txBody>
      </p:sp>
    </p:spTree>
    <p:extLst>
      <p:ext uri="{BB962C8B-B14F-4D97-AF65-F5344CB8AC3E}">
        <p14:creationId xmlns:p14="http://schemas.microsoft.com/office/powerpoint/2010/main" val="259421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COR POWERPOINT 2017 (1)6.jpg"/>
          <p:cNvPicPr>
            <a:picLocks noChangeAspect="1"/>
          </p:cNvPicPr>
          <p:nvPr/>
        </p:nvPicPr>
        <p:blipFill>
          <a:blip r:embed="rId2"/>
          <a:stretch>
            <a:fillRect/>
          </a:stretch>
        </p:blipFill>
        <p:spPr>
          <a:xfrm>
            <a:off x="-108520" y="0"/>
            <a:ext cx="9144000" cy="6858000"/>
          </a:xfrm>
          <a:prstGeom prst="rect">
            <a:avLst/>
          </a:prstGeom>
        </p:spPr>
      </p:pic>
      <p:sp>
        <p:nvSpPr>
          <p:cNvPr id="2" name="Rectangle 1"/>
          <p:cNvSpPr/>
          <p:nvPr/>
        </p:nvSpPr>
        <p:spPr>
          <a:xfrm>
            <a:off x="1691680" y="2551837"/>
            <a:ext cx="4572000" cy="1754326"/>
          </a:xfrm>
          <a:prstGeom prst="rect">
            <a:avLst/>
          </a:prstGeom>
        </p:spPr>
        <p:txBody>
          <a:bodyPr>
            <a:spAutoFit/>
          </a:bodyPr>
          <a:lstStyle/>
          <a:p>
            <a:r>
              <a:rPr lang="en-GB" sz="3600" b="1" dirty="0"/>
              <a:t>An Essential Guide to</a:t>
            </a:r>
            <a:br>
              <a:rPr lang="en-GB" sz="3600" b="1" dirty="0"/>
            </a:br>
            <a:r>
              <a:rPr lang="en-GB" sz="3600" b="1" dirty="0"/>
              <a:t>Litigants-in-person (</a:t>
            </a:r>
            <a:r>
              <a:rPr lang="en-GB" sz="3600" b="1" dirty="0" err="1"/>
              <a:t>LiP’s</a:t>
            </a:r>
            <a:r>
              <a:rPr lang="en-GB" sz="3600" b="1" dirty="0"/>
              <a:t>)</a:t>
            </a:r>
          </a:p>
        </p:txBody>
      </p:sp>
      <p:sp>
        <p:nvSpPr>
          <p:cNvPr id="3" name="TextBox 2"/>
          <p:cNvSpPr txBox="1"/>
          <p:nvPr/>
        </p:nvSpPr>
        <p:spPr>
          <a:xfrm>
            <a:off x="4139952" y="5157192"/>
            <a:ext cx="3240360" cy="646331"/>
          </a:xfrm>
          <a:prstGeom prst="rect">
            <a:avLst/>
          </a:prstGeom>
          <a:noFill/>
        </p:spPr>
        <p:txBody>
          <a:bodyPr wrap="square" rtlCol="0">
            <a:spAutoFit/>
          </a:bodyPr>
          <a:lstStyle/>
          <a:p>
            <a:pPr algn="r"/>
            <a:r>
              <a:rPr lang="en-GB" dirty="0" smtClean="0"/>
              <a:t>KATE RICHMOND</a:t>
            </a:r>
          </a:p>
          <a:p>
            <a:pPr algn="r"/>
            <a:r>
              <a:rPr lang="en-GB" dirty="0" smtClean="0"/>
              <a:t>ONE CROWN OFFICE ROW</a:t>
            </a:r>
            <a:endParaRPr lang="en-GB" dirty="0"/>
          </a:p>
        </p:txBody>
      </p:sp>
    </p:spTree>
    <p:extLst>
      <p:ext uri="{BB962C8B-B14F-4D97-AF65-F5344CB8AC3E}">
        <p14:creationId xmlns:p14="http://schemas.microsoft.com/office/powerpoint/2010/main" val="3276499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COR POWERPOINT 2017 (1)5.jpg"/>
          <p:cNvPicPr>
            <a:picLocks noChangeAspect="1"/>
          </p:cNvPicPr>
          <p:nvPr/>
        </p:nvPicPr>
        <p:blipFill>
          <a:blip r:embed="rId2"/>
          <a:stretch>
            <a:fillRect/>
          </a:stretch>
        </p:blipFill>
        <p:spPr>
          <a:xfrm>
            <a:off x="0" y="-9625"/>
            <a:ext cx="9144000" cy="6858000"/>
          </a:xfrm>
          <a:prstGeom prst="rect">
            <a:avLst/>
          </a:prstGeom>
        </p:spPr>
      </p:pic>
      <p:sp>
        <p:nvSpPr>
          <p:cNvPr id="2" name="Rectangle 1"/>
          <p:cNvSpPr/>
          <p:nvPr/>
        </p:nvSpPr>
        <p:spPr>
          <a:xfrm>
            <a:off x="683568" y="575102"/>
            <a:ext cx="6612579" cy="523220"/>
          </a:xfrm>
          <a:prstGeom prst="rect">
            <a:avLst/>
          </a:prstGeom>
        </p:spPr>
        <p:txBody>
          <a:bodyPr wrap="none">
            <a:spAutoFit/>
          </a:bodyPr>
          <a:lstStyle/>
          <a:p>
            <a:r>
              <a:rPr lang="en-GB" sz="2800" b="1" dirty="0"/>
              <a:t>Who are </a:t>
            </a:r>
            <a:r>
              <a:rPr lang="en-GB" sz="2800" b="1" dirty="0" err="1"/>
              <a:t>LiP’s</a:t>
            </a:r>
            <a:r>
              <a:rPr lang="en-GB" sz="2800" b="1" dirty="0"/>
              <a:t> and why are they </a:t>
            </a:r>
            <a:r>
              <a:rPr lang="en-GB" sz="2800" b="1" dirty="0" smtClean="0"/>
              <a:t>important?</a:t>
            </a:r>
            <a:endParaRPr lang="en-GB" sz="2800" b="1" dirty="0"/>
          </a:p>
        </p:txBody>
      </p:sp>
      <p:sp>
        <p:nvSpPr>
          <p:cNvPr id="3" name="Rectangle 2"/>
          <p:cNvSpPr/>
          <p:nvPr/>
        </p:nvSpPr>
        <p:spPr>
          <a:xfrm>
            <a:off x="683568" y="1315798"/>
            <a:ext cx="6336704" cy="5078313"/>
          </a:xfrm>
          <a:prstGeom prst="rect">
            <a:avLst/>
          </a:prstGeom>
        </p:spPr>
        <p:txBody>
          <a:bodyPr wrap="square">
            <a:spAutoFit/>
          </a:bodyPr>
          <a:lstStyle/>
          <a:p>
            <a:r>
              <a:rPr lang="en-GB" b="1" u="sng" dirty="0"/>
              <a:t>Who are </a:t>
            </a:r>
            <a:r>
              <a:rPr lang="en-GB" b="1" u="sng" dirty="0" err="1"/>
              <a:t>LiP’s</a:t>
            </a:r>
            <a:r>
              <a:rPr lang="en-GB" b="1" u="sng" dirty="0"/>
              <a:t>?</a:t>
            </a:r>
          </a:p>
          <a:p>
            <a:pPr marL="285750" indent="-285750">
              <a:buFont typeface="Arial" panose="020B0604020202020204" pitchFamily="34" charset="0"/>
              <a:buChar char="•"/>
            </a:pPr>
            <a:r>
              <a:rPr lang="en-GB" dirty="0"/>
              <a:t>A </a:t>
            </a:r>
            <a:r>
              <a:rPr lang="en-GB" dirty="0" err="1"/>
              <a:t>LiP</a:t>
            </a:r>
            <a:r>
              <a:rPr lang="en-GB" dirty="0"/>
              <a:t> is the sole term used to describe </a:t>
            </a:r>
            <a:r>
              <a:rPr lang="en-GB" b="1" dirty="0"/>
              <a:t>individuals</a:t>
            </a:r>
            <a:r>
              <a:rPr lang="en-GB" dirty="0"/>
              <a:t> who exercise their right to conduct legal proceedings on their own behalf.  </a:t>
            </a:r>
          </a:p>
          <a:p>
            <a:pPr marL="285750" indent="-285750">
              <a:buFont typeface="Arial" panose="020B0604020202020204" pitchFamily="34" charset="0"/>
              <a:buChar char="•"/>
            </a:pPr>
            <a:r>
              <a:rPr lang="en-GB" dirty="0"/>
              <a:t>In practice, a </a:t>
            </a:r>
            <a:r>
              <a:rPr lang="en-GB" dirty="0" err="1"/>
              <a:t>LiP</a:t>
            </a:r>
            <a:r>
              <a:rPr lang="en-GB" dirty="0"/>
              <a:t> can also be known as an “unrepresented party”, a “self-represented party” or a “self-represented litigant”. </a:t>
            </a:r>
            <a:endParaRPr lang="en-GB" dirty="0" smtClean="0"/>
          </a:p>
          <a:p>
            <a:endParaRPr lang="en-GB" dirty="0"/>
          </a:p>
          <a:p>
            <a:r>
              <a:rPr lang="en-GB" b="1" u="sng" dirty="0"/>
              <a:t>Why is it important to be aware of </a:t>
            </a:r>
            <a:r>
              <a:rPr lang="en-GB" b="1" u="sng" dirty="0" err="1"/>
              <a:t>LiP’s</a:t>
            </a:r>
            <a:r>
              <a:rPr lang="en-GB" b="1" u="sng" dirty="0" smtClean="0"/>
              <a:t>?</a:t>
            </a:r>
          </a:p>
          <a:p>
            <a:endParaRPr lang="en-GB" b="1" u="sng" dirty="0"/>
          </a:p>
          <a:p>
            <a:pPr marL="285750" indent="-285750">
              <a:buFont typeface="Arial" panose="020B0604020202020204" pitchFamily="34" charset="0"/>
              <a:buChar char="•"/>
            </a:pPr>
            <a:r>
              <a:rPr lang="en-GB" dirty="0" err="1"/>
              <a:t>LiP’s</a:t>
            </a:r>
            <a:r>
              <a:rPr lang="en-GB" dirty="0"/>
              <a:t> highlight the fundamental importance of access to justice for litigants</a:t>
            </a:r>
          </a:p>
          <a:p>
            <a:pPr marL="285750" indent="-285750">
              <a:buFont typeface="Arial" panose="020B0604020202020204" pitchFamily="34" charset="0"/>
              <a:buChar char="•"/>
            </a:pPr>
            <a:r>
              <a:rPr lang="en-GB" dirty="0"/>
              <a:t>Family Court quarterly statistics for Q4 of 2017 show 37% of disposals in private law cases involved unrepresented parties on both sides, the highest on record</a:t>
            </a:r>
          </a:p>
          <a:p>
            <a:pPr marL="285750" indent="-285750" fontAlgn="base">
              <a:buFont typeface="Arial" panose="020B0604020202020204" pitchFamily="34" charset="0"/>
              <a:buChar char="•"/>
            </a:pPr>
            <a:r>
              <a:rPr lang="en-GB" dirty="0"/>
              <a:t>In December 2017, the Lord Chief Justice highlighted the ongoing issues relating to the rise in </a:t>
            </a:r>
            <a:r>
              <a:rPr lang="en-GB" dirty="0" err="1"/>
              <a:t>LiP’s</a:t>
            </a:r>
            <a:r>
              <a:rPr lang="en-GB" dirty="0"/>
              <a:t> in the court system: </a:t>
            </a:r>
            <a:r>
              <a:rPr lang="en-GB" dirty="0">
                <a:hlinkClick r:id="rId3"/>
              </a:rPr>
              <a:t>https://www.judiciary.uk/wp-content/uploads/2017/12/lcj-press-conference-20171205.pdf</a:t>
            </a:r>
            <a:r>
              <a:rPr lang="en-GB" dirty="0"/>
              <a:t> </a:t>
            </a:r>
          </a:p>
        </p:txBody>
      </p:sp>
    </p:spTree>
    <p:extLst>
      <p:ext uri="{BB962C8B-B14F-4D97-AF65-F5344CB8AC3E}">
        <p14:creationId xmlns:p14="http://schemas.microsoft.com/office/powerpoint/2010/main" val="166436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COR POWERPOINT 2017 (1)5.jpg"/>
          <p:cNvPicPr>
            <a:picLocks noChangeAspect="1"/>
          </p:cNvPicPr>
          <p:nvPr/>
        </p:nvPicPr>
        <p:blipFill>
          <a:blip r:embed="rId2"/>
          <a:stretch>
            <a:fillRect/>
          </a:stretch>
        </p:blipFill>
        <p:spPr>
          <a:xfrm>
            <a:off x="0" y="0"/>
            <a:ext cx="9144000" cy="6858000"/>
          </a:xfrm>
          <a:prstGeom prst="rect">
            <a:avLst/>
          </a:prstGeom>
        </p:spPr>
      </p:pic>
      <p:sp>
        <p:nvSpPr>
          <p:cNvPr id="5" name="Title 1"/>
          <p:cNvSpPr txBox="1">
            <a:spLocks/>
          </p:cNvSpPr>
          <p:nvPr/>
        </p:nvSpPr>
        <p:spPr>
          <a:xfrm>
            <a:off x="-145932" y="165145"/>
            <a:ext cx="5400600" cy="106645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smtClean="0">
                <a:latin typeface="+mn-lt"/>
              </a:rPr>
              <a:t>The law before </a:t>
            </a:r>
            <a:r>
              <a:rPr lang="en-GB" sz="2800" b="1" i="1" dirty="0" smtClean="0">
                <a:latin typeface="+mn-lt"/>
              </a:rPr>
              <a:t>Barton</a:t>
            </a:r>
            <a:endParaRPr lang="en-GB" sz="2800" b="1" dirty="0">
              <a:latin typeface="+mn-lt"/>
            </a:endParaRPr>
          </a:p>
        </p:txBody>
      </p:sp>
      <p:sp>
        <p:nvSpPr>
          <p:cNvPr id="6" name="Content Placeholder 2"/>
          <p:cNvSpPr txBox="1">
            <a:spLocks/>
          </p:cNvSpPr>
          <p:nvPr/>
        </p:nvSpPr>
        <p:spPr>
          <a:xfrm>
            <a:off x="333879" y="1396748"/>
            <a:ext cx="6991728" cy="5301208"/>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GB" b="1" dirty="0" smtClean="0">
                <a:solidFill>
                  <a:schemeClr val="tx1"/>
                </a:solidFill>
              </a:rPr>
              <a:t>Mole v Hunter</a:t>
            </a:r>
            <a:r>
              <a:rPr lang="en-GB" dirty="0" smtClean="0">
                <a:solidFill>
                  <a:schemeClr val="tx1"/>
                </a:solidFill>
              </a:rPr>
              <a:t> [2014] EWHC 658 (QB), Tugendhat J commented at [107] that reform of the rules was unnecessary to deal with the effect that litigants in person were increasingly having on the courts. </a:t>
            </a:r>
          </a:p>
          <a:p>
            <a:pPr marL="457200" indent="-457200" algn="l">
              <a:buFont typeface="Arial" panose="020B0604020202020204" pitchFamily="34" charset="0"/>
              <a:buChar char="•"/>
            </a:pPr>
            <a:endParaRPr lang="en-GB" dirty="0" smtClean="0">
              <a:solidFill>
                <a:schemeClr val="tx1"/>
              </a:solidFill>
            </a:endParaRPr>
          </a:p>
          <a:p>
            <a:pPr marL="457200" indent="-457200" algn="l">
              <a:buFont typeface="Arial" panose="020B0604020202020204" pitchFamily="34" charset="0"/>
              <a:buChar char="•"/>
            </a:pPr>
            <a:r>
              <a:rPr lang="en-GB" b="1" dirty="0" smtClean="0">
                <a:solidFill>
                  <a:schemeClr val="tx1"/>
                </a:solidFill>
              </a:rPr>
              <a:t>CPR 3.1A</a:t>
            </a:r>
            <a:r>
              <a:rPr lang="en-GB" dirty="0" smtClean="0">
                <a:solidFill>
                  <a:schemeClr val="tx1"/>
                </a:solidFill>
              </a:rPr>
              <a:t> – ‘Case Management - unrepresented parties’ came into force on 1 October 2015.</a:t>
            </a:r>
          </a:p>
          <a:p>
            <a:pPr algn="l"/>
            <a:endParaRPr lang="en-GB" dirty="0" smtClean="0">
              <a:solidFill>
                <a:schemeClr val="tx1"/>
              </a:solidFill>
            </a:endParaRPr>
          </a:p>
          <a:p>
            <a:pPr marL="457200" indent="-457200" algn="l">
              <a:buFont typeface="Arial" panose="020B0604020202020204" pitchFamily="34" charset="0"/>
              <a:buChar char="•"/>
            </a:pPr>
            <a:r>
              <a:rPr lang="en-GB" b="1" i="1" dirty="0" err="1" smtClean="0">
                <a:solidFill>
                  <a:schemeClr val="tx1"/>
                </a:solidFill>
              </a:rPr>
              <a:t>Akcine</a:t>
            </a:r>
            <a:r>
              <a:rPr lang="en-GB" b="1" i="1" dirty="0" smtClean="0">
                <a:solidFill>
                  <a:schemeClr val="tx1"/>
                </a:solidFill>
              </a:rPr>
              <a:t> </a:t>
            </a:r>
            <a:r>
              <a:rPr lang="en-GB" b="1" i="1" dirty="0" err="1" smtClean="0">
                <a:solidFill>
                  <a:schemeClr val="tx1"/>
                </a:solidFill>
              </a:rPr>
              <a:t>Bendore</a:t>
            </a:r>
            <a:r>
              <a:rPr lang="en-GB" b="1" i="1" dirty="0" smtClean="0">
                <a:solidFill>
                  <a:schemeClr val="tx1"/>
                </a:solidFill>
              </a:rPr>
              <a:t> </a:t>
            </a:r>
            <a:r>
              <a:rPr lang="en-GB" b="1" i="1" dirty="0" err="1" smtClean="0">
                <a:solidFill>
                  <a:schemeClr val="tx1"/>
                </a:solidFill>
              </a:rPr>
              <a:t>Bankas</a:t>
            </a:r>
            <a:r>
              <a:rPr lang="en-GB" b="1" i="1" dirty="0" smtClean="0">
                <a:solidFill>
                  <a:schemeClr val="tx1"/>
                </a:solidFill>
              </a:rPr>
              <a:t> Snoras (in Bankruptcy) v </a:t>
            </a:r>
            <a:r>
              <a:rPr lang="en-GB" b="1" i="1" dirty="0" err="1" smtClean="0">
                <a:solidFill>
                  <a:schemeClr val="tx1"/>
                </a:solidFill>
              </a:rPr>
              <a:t>Yampolskaya</a:t>
            </a:r>
            <a:r>
              <a:rPr lang="en-GB" b="1" i="1" dirty="0" smtClean="0">
                <a:solidFill>
                  <a:schemeClr val="tx1"/>
                </a:solidFill>
              </a:rPr>
              <a:t> </a:t>
            </a:r>
            <a:r>
              <a:rPr lang="en-GB" dirty="0" smtClean="0">
                <a:solidFill>
                  <a:schemeClr val="tx1"/>
                </a:solidFill>
              </a:rPr>
              <a:t>[2015] EWHC 2136 (QB), Green J at paragraph 25:</a:t>
            </a:r>
          </a:p>
          <a:p>
            <a:pPr algn="l"/>
            <a:endParaRPr lang="en-GB" dirty="0" smtClean="0">
              <a:solidFill>
                <a:schemeClr val="tx1"/>
              </a:solidFill>
            </a:endParaRPr>
          </a:p>
          <a:p>
            <a:pPr marL="400050" lvl="1" algn="l"/>
            <a:r>
              <a:rPr lang="en-GB" i="1" dirty="0" smtClean="0">
                <a:solidFill>
                  <a:schemeClr val="tx1"/>
                </a:solidFill>
              </a:rPr>
              <a:t>“It is accepted that in principle a court might well take the fact that a litigant in person is indigent or impecunious, or unable to speak the language into account… </a:t>
            </a:r>
            <a:r>
              <a:rPr lang="en-GB" b="1" i="1" dirty="0" smtClean="0">
                <a:solidFill>
                  <a:schemeClr val="tx1"/>
                </a:solidFill>
              </a:rPr>
              <a:t>Not every litigant in person is to be treated as the same.”</a:t>
            </a:r>
          </a:p>
          <a:p>
            <a:endParaRPr lang="en-GB" dirty="0" smtClean="0"/>
          </a:p>
        </p:txBody>
      </p:sp>
    </p:spTree>
    <p:extLst>
      <p:ext uri="{BB962C8B-B14F-4D97-AF65-F5344CB8AC3E}">
        <p14:creationId xmlns:p14="http://schemas.microsoft.com/office/powerpoint/2010/main" val="283716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COR POWERPOINT 2017 (1)5.jpg"/>
          <p:cNvPicPr>
            <a:picLocks noChangeAspect="1"/>
          </p:cNvPicPr>
          <p:nvPr/>
        </p:nvPicPr>
        <p:blipFill>
          <a:blip r:embed="rId2"/>
          <a:stretch>
            <a:fillRect/>
          </a:stretch>
        </p:blipFill>
        <p:spPr>
          <a:xfrm>
            <a:off x="0" y="0"/>
            <a:ext cx="9144000" cy="6858000"/>
          </a:xfrm>
          <a:prstGeom prst="rect">
            <a:avLst/>
          </a:prstGeom>
        </p:spPr>
      </p:pic>
      <p:sp>
        <p:nvSpPr>
          <p:cNvPr id="5" name="Content Placeholder 2"/>
          <p:cNvSpPr txBox="1">
            <a:spLocks/>
          </p:cNvSpPr>
          <p:nvPr/>
        </p:nvSpPr>
        <p:spPr>
          <a:xfrm>
            <a:off x="251520" y="1052736"/>
            <a:ext cx="6684334" cy="5256583"/>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GB" i="1" dirty="0" err="1" smtClean="0">
                <a:solidFill>
                  <a:schemeClr val="tx1"/>
                </a:solidFill>
              </a:rPr>
              <a:t>Agarwala</a:t>
            </a:r>
            <a:r>
              <a:rPr lang="en-GB" i="1" dirty="0" smtClean="0">
                <a:solidFill>
                  <a:schemeClr val="tx1"/>
                </a:solidFill>
              </a:rPr>
              <a:t> v  </a:t>
            </a:r>
            <a:r>
              <a:rPr lang="en-GB" i="1" dirty="0" err="1" smtClean="0">
                <a:solidFill>
                  <a:schemeClr val="tx1"/>
                </a:solidFill>
              </a:rPr>
              <a:t>Agarwala</a:t>
            </a:r>
            <a:r>
              <a:rPr lang="en-GB" dirty="0" smtClean="0">
                <a:solidFill>
                  <a:schemeClr val="tx1"/>
                </a:solidFill>
              </a:rPr>
              <a:t> [2016] EWCA </a:t>
            </a:r>
            <a:r>
              <a:rPr lang="en-GB" dirty="0" err="1" smtClean="0">
                <a:solidFill>
                  <a:schemeClr val="tx1"/>
                </a:solidFill>
              </a:rPr>
              <a:t>Civ</a:t>
            </a:r>
            <a:r>
              <a:rPr lang="en-GB" dirty="0" smtClean="0">
                <a:solidFill>
                  <a:schemeClr val="tx1"/>
                </a:solidFill>
              </a:rPr>
              <a:t> 1252 – Lady Justice King:</a:t>
            </a:r>
          </a:p>
          <a:p>
            <a:pPr algn="l"/>
            <a:endParaRPr lang="en-GB" dirty="0" smtClean="0">
              <a:solidFill>
                <a:schemeClr val="tx1"/>
              </a:solidFill>
            </a:endParaRPr>
          </a:p>
          <a:p>
            <a:pPr marL="914400" lvl="1" indent="-457200" algn="l">
              <a:buFont typeface="Arial" panose="020B0604020202020204" pitchFamily="34" charset="0"/>
              <a:buChar char="•"/>
            </a:pPr>
            <a:r>
              <a:rPr lang="en-GB" i="1" dirty="0" smtClean="0">
                <a:solidFill>
                  <a:schemeClr val="tx1"/>
                </a:solidFill>
              </a:rPr>
              <a:t>‘Whilst every judge is sympathetic to the challenges faced by litigants in person, justice simply cannot be done through a torrent of informal, unfocussed emails, often sent directly to the judge and not to the other parties…</a:t>
            </a:r>
            <a:r>
              <a:rPr lang="en-GB" b="1" i="1" dirty="0" smtClean="0">
                <a:solidFill>
                  <a:schemeClr val="tx1"/>
                </a:solidFill>
              </a:rPr>
              <a:t>In my view judges must be entitled, as part of their general case management powers, to put in place, where they feel it to be appropriate, strict directions </a:t>
            </a:r>
            <a:r>
              <a:rPr lang="en-GB" i="1" dirty="0" smtClean="0">
                <a:solidFill>
                  <a:schemeClr val="tx1"/>
                </a:solidFill>
              </a:rPr>
              <a:t>regulating communications with the court and litigants should understand that failure to comply with such directions will mean that communications that they choose to send, notwithstanding those directions, will be neither responded to nor acted upon.’</a:t>
            </a:r>
          </a:p>
          <a:p>
            <a:endParaRPr lang="en-GB" dirty="0">
              <a:solidFill>
                <a:schemeClr val="tx1"/>
              </a:solidFill>
            </a:endParaRPr>
          </a:p>
        </p:txBody>
      </p:sp>
    </p:spTree>
    <p:extLst>
      <p:ext uri="{BB962C8B-B14F-4D97-AF65-F5344CB8AC3E}">
        <p14:creationId xmlns:p14="http://schemas.microsoft.com/office/powerpoint/2010/main" val="180341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COR POWERPOINT 2017 (1)5.jpg"/>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395536" y="413765"/>
            <a:ext cx="6048672" cy="954107"/>
          </a:xfrm>
          <a:prstGeom prst="rect">
            <a:avLst/>
          </a:prstGeom>
        </p:spPr>
        <p:txBody>
          <a:bodyPr wrap="square">
            <a:spAutoFit/>
          </a:bodyPr>
          <a:lstStyle/>
          <a:p>
            <a:r>
              <a:rPr lang="en-GB" sz="2800" b="1" i="1" dirty="0" smtClean="0"/>
              <a:t>Barton v Wright Hassall LLP </a:t>
            </a:r>
            <a:r>
              <a:rPr lang="en-GB" sz="2800" b="1" dirty="0" smtClean="0"/>
              <a:t>[2016] EWCA </a:t>
            </a:r>
            <a:r>
              <a:rPr lang="en-GB" sz="2800" b="1" dirty="0" err="1" smtClean="0"/>
              <a:t>Civ</a:t>
            </a:r>
            <a:r>
              <a:rPr lang="en-GB" sz="2800" b="1" dirty="0" smtClean="0"/>
              <a:t> 177</a:t>
            </a:r>
            <a:endParaRPr lang="en-GB" sz="2800" b="1" dirty="0"/>
          </a:p>
        </p:txBody>
      </p:sp>
      <p:sp>
        <p:nvSpPr>
          <p:cNvPr id="3" name="Rectangle 2"/>
          <p:cNvSpPr/>
          <p:nvPr/>
        </p:nvSpPr>
        <p:spPr>
          <a:xfrm>
            <a:off x="395536" y="1781010"/>
            <a:ext cx="7056784" cy="4401205"/>
          </a:xfrm>
          <a:prstGeom prst="rect">
            <a:avLst/>
          </a:prstGeom>
        </p:spPr>
        <p:txBody>
          <a:bodyPr wrap="square">
            <a:spAutoFit/>
          </a:bodyPr>
          <a:lstStyle/>
          <a:p>
            <a:pPr marL="285750" indent="-285750">
              <a:buFont typeface="Arial" panose="020B0604020202020204" pitchFamily="34" charset="0"/>
              <a:buChar char="•"/>
            </a:pPr>
            <a:r>
              <a:rPr lang="en-GB" sz="2000" dirty="0"/>
              <a:t>Mr Barton applied for an order under CPR 6.15(2) that steps he had taken to bring his claim form to Wright Hassall’s attention should count as good service.</a:t>
            </a:r>
          </a:p>
          <a:p>
            <a:pPr marL="285750" indent="-285750">
              <a:buFont typeface="Arial" panose="020B0604020202020204" pitchFamily="34" charset="0"/>
              <a:buChar char="•"/>
            </a:pPr>
            <a:r>
              <a:rPr lang="en-GB" sz="2000" dirty="0"/>
              <a:t>At first instance, the district judge concluded that there was </a:t>
            </a:r>
            <a:r>
              <a:rPr lang="en-GB" sz="2000" b="1" dirty="0"/>
              <a:t>no “good reason” to exercise discretion </a:t>
            </a:r>
            <a:r>
              <a:rPr lang="en-GB" sz="2000" dirty="0"/>
              <a:t>under CPR 6.15 to permit service by alternative means.</a:t>
            </a:r>
          </a:p>
          <a:p>
            <a:pPr marL="285750" indent="-285750">
              <a:buFont typeface="Arial" panose="020B0604020202020204" pitchFamily="34" charset="0"/>
              <a:buChar char="•"/>
            </a:pPr>
            <a:r>
              <a:rPr lang="en-GB" sz="2000" dirty="0"/>
              <a:t>Mr Barton’s appeal was dismissed, the judge finding that there was </a:t>
            </a:r>
            <a:r>
              <a:rPr lang="en-GB" sz="2000" b="1" dirty="0"/>
              <a:t>no good reason why Mr Barton had not served the claim form</a:t>
            </a:r>
            <a:r>
              <a:rPr lang="en-GB" sz="2000" dirty="0"/>
              <a:t> during its validity.</a:t>
            </a:r>
          </a:p>
          <a:p>
            <a:pPr marL="285750" indent="-285750">
              <a:buFont typeface="Arial" panose="020B0604020202020204" pitchFamily="34" charset="0"/>
              <a:buChar char="•"/>
            </a:pPr>
            <a:r>
              <a:rPr lang="en-GB" sz="2000" dirty="0"/>
              <a:t>Mr Barton appealed to the Court of Appeal who considered</a:t>
            </a:r>
            <a:r>
              <a:rPr lang="en-GB" sz="2000" dirty="0" smtClean="0"/>
              <a:t>:</a:t>
            </a:r>
          </a:p>
          <a:p>
            <a:endParaRPr lang="en-GB" sz="2000" dirty="0"/>
          </a:p>
          <a:p>
            <a:pPr algn="ctr"/>
            <a:r>
              <a:rPr lang="en-GB" sz="2000" i="1" dirty="0"/>
              <a:t>‘</a:t>
            </a:r>
            <a:r>
              <a:rPr lang="en-GB" sz="2000" b="1" i="1" dirty="0"/>
              <a:t>The mere fact that a party is a litigant in person cannot on its own amount to a good reason, although it may have some relevance at the margins’ [19</a:t>
            </a:r>
            <a:r>
              <a:rPr lang="en-GB" sz="2000" b="1" dirty="0"/>
              <a:t>]</a:t>
            </a:r>
          </a:p>
        </p:txBody>
      </p:sp>
    </p:spTree>
    <p:extLst>
      <p:ext uri="{BB962C8B-B14F-4D97-AF65-F5344CB8AC3E}">
        <p14:creationId xmlns:p14="http://schemas.microsoft.com/office/powerpoint/2010/main" val="338863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COR POWERPOINT 2017 (1)5.jpg"/>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611560" y="395789"/>
            <a:ext cx="6102424" cy="954107"/>
          </a:xfrm>
          <a:prstGeom prst="rect">
            <a:avLst/>
          </a:prstGeom>
        </p:spPr>
        <p:txBody>
          <a:bodyPr wrap="square">
            <a:spAutoFit/>
          </a:bodyPr>
          <a:lstStyle/>
          <a:p>
            <a:r>
              <a:rPr lang="en-GB" sz="2800" b="1" dirty="0"/>
              <a:t>Clarity in light of </a:t>
            </a:r>
            <a:r>
              <a:rPr lang="en-GB" sz="2800" b="1" i="1" dirty="0"/>
              <a:t>Barton v Wright-Hassall LLP [2018] UKSC 12</a:t>
            </a:r>
            <a:endParaRPr lang="en-GB" sz="2800" b="1" dirty="0"/>
          </a:p>
        </p:txBody>
      </p:sp>
      <p:sp>
        <p:nvSpPr>
          <p:cNvPr id="4" name="Content Placeholder 2"/>
          <p:cNvSpPr txBox="1">
            <a:spLocks/>
          </p:cNvSpPr>
          <p:nvPr/>
        </p:nvSpPr>
        <p:spPr>
          <a:xfrm>
            <a:off x="16197" y="1720850"/>
            <a:ext cx="7125748" cy="34163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en-GB" sz="2200" b="1" dirty="0" smtClean="0">
                <a:solidFill>
                  <a:schemeClr val="tx1"/>
                </a:solidFill>
              </a:rPr>
              <a:t>The standard of compliance with rules or orders of the court are the same for litigants-in-person as they are for represented parties [18];</a:t>
            </a:r>
          </a:p>
          <a:p>
            <a:pPr marL="457200" indent="-457200" algn="l">
              <a:buFont typeface="Arial" panose="020B0604020202020204" pitchFamily="34" charset="0"/>
              <a:buChar char="•"/>
            </a:pPr>
            <a:r>
              <a:rPr lang="en-GB" sz="2200" dirty="0" smtClean="0">
                <a:solidFill>
                  <a:schemeClr val="tx1"/>
                </a:solidFill>
              </a:rPr>
              <a:t>However</a:t>
            </a:r>
            <a:r>
              <a:rPr lang="en-GB" sz="2200" dirty="0" smtClean="0">
                <a:solidFill>
                  <a:schemeClr val="tx1"/>
                </a:solidFill>
              </a:rPr>
              <a:t>, the court may make allowances for litigants-in-person when it comes to </a:t>
            </a:r>
            <a:r>
              <a:rPr lang="en-GB" sz="2200" b="1" dirty="0" smtClean="0">
                <a:solidFill>
                  <a:schemeClr val="tx1"/>
                </a:solidFill>
              </a:rPr>
              <a:t>case management decisions</a:t>
            </a:r>
            <a:r>
              <a:rPr lang="en-GB" sz="2200" dirty="0" smtClean="0">
                <a:solidFill>
                  <a:schemeClr val="tx1"/>
                </a:solidFill>
              </a:rPr>
              <a:t> and how </a:t>
            </a:r>
            <a:r>
              <a:rPr lang="en-GB" sz="2200" b="1" dirty="0" smtClean="0">
                <a:solidFill>
                  <a:schemeClr val="tx1"/>
                </a:solidFill>
              </a:rPr>
              <a:t>hearings</a:t>
            </a:r>
            <a:r>
              <a:rPr lang="en-GB" sz="2200" dirty="0" smtClean="0">
                <a:solidFill>
                  <a:schemeClr val="tx1"/>
                </a:solidFill>
              </a:rPr>
              <a:t> are conducted;</a:t>
            </a:r>
          </a:p>
          <a:p>
            <a:pPr marL="914400" lvl="1" indent="-457200" algn="l">
              <a:buFont typeface="Arial" panose="020B0604020202020204" pitchFamily="34" charset="0"/>
              <a:buChar char="•"/>
            </a:pPr>
            <a:r>
              <a:rPr lang="en-GB" sz="2200" dirty="0" smtClean="0">
                <a:solidFill>
                  <a:schemeClr val="tx1"/>
                </a:solidFill>
              </a:rPr>
              <a:t>Examples </a:t>
            </a:r>
            <a:r>
              <a:rPr lang="en-GB" sz="2200" dirty="0" smtClean="0">
                <a:solidFill>
                  <a:schemeClr val="tx1"/>
                </a:solidFill>
              </a:rPr>
              <a:t>include:</a:t>
            </a:r>
          </a:p>
          <a:p>
            <a:pPr marL="1257300" lvl="2" indent="-342900" algn="l">
              <a:buFont typeface="Arial" panose="020B0604020202020204" pitchFamily="34" charset="0"/>
              <a:buChar char="•"/>
            </a:pPr>
            <a:r>
              <a:rPr lang="en-GB" sz="2200" dirty="0" smtClean="0">
                <a:solidFill>
                  <a:schemeClr val="tx1"/>
                </a:solidFill>
              </a:rPr>
              <a:t>longer time limits for compliance with directions</a:t>
            </a:r>
            <a:r>
              <a:rPr lang="en-GB" sz="2200" dirty="0" smtClean="0">
                <a:solidFill>
                  <a:schemeClr val="tx1"/>
                </a:solidFill>
              </a:rPr>
              <a:t>;</a:t>
            </a:r>
            <a:endParaRPr lang="en-GB" sz="2200" dirty="0" smtClean="0">
              <a:solidFill>
                <a:schemeClr val="tx1"/>
              </a:solidFill>
            </a:endParaRPr>
          </a:p>
          <a:p>
            <a:pPr marL="1257300" lvl="2" indent="-342900" algn="l">
              <a:buFont typeface="Arial" panose="020B0604020202020204" pitchFamily="34" charset="0"/>
              <a:buChar char="•"/>
            </a:pPr>
            <a:r>
              <a:rPr lang="en-GB" sz="2200" dirty="0" smtClean="0">
                <a:solidFill>
                  <a:schemeClr val="tx1"/>
                </a:solidFill>
              </a:rPr>
              <a:t>The court assisting unrepresented parties to present their evidence during trial.</a:t>
            </a:r>
          </a:p>
          <a:p>
            <a:pPr marL="457200" indent="-457200" algn="l">
              <a:buFont typeface="Arial" panose="020B0604020202020204" pitchFamily="34" charset="0"/>
              <a:buChar char="•"/>
            </a:pPr>
            <a:r>
              <a:rPr lang="en-GB" sz="2200" dirty="0" smtClean="0">
                <a:solidFill>
                  <a:schemeClr val="tx1"/>
                </a:solidFill>
              </a:rPr>
              <a:t>Litigants-in-person </a:t>
            </a:r>
            <a:r>
              <a:rPr lang="en-GB" sz="2200" dirty="0" smtClean="0">
                <a:solidFill>
                  <a:schemeClr val="tx1"/>
                </a:solidFill>
              </a:rPr>
              <a:t>are expected to know the rules unless they are </a:t>
            </a:r>
            <a:r>
              <a:rPr lang="en-GB" sz="2200" b="1" dirty="0" smtClean="0">
                <a:solidFill>
                  <a:schemeClr val="tx1"/>
                </a:solidFill>
              </a:rPr>
              <a:t>“particularly inaccessible or obscure”</a:t>
            </a:r>
            <a:r>
              <a:rPr lang="en-GB" sz="2200" dirty="0" smtClean="0">
                <a:solidFill>
                  <a:schemeClr val="tx1"/>
                </a:solidFill>
              </a:rPr>
              <a:t> [18];</a:t>
            </a:r>
          </a:p>
        </p:txBody>
      </p:sp>
    </p:spTree>
    <p:extLst>
      <p:ext uri="{BB962C8B-B14F-4D97-AF65-F5344CB8AC3E}">
        <p14:creationId xmlns:p14="http://schemas.microsoft.com/office/powerpoint/2010/main" val="150008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COR POWERPOINT 2017 (1)5.jpg"/>
          <p:cNvPicPr>
            <a:picLocks noChangeAspect="1"/>
          </p:cNvPicPr>
          <p:nvPr/>
        </p:nvPicPr>
        <p:blipFill>
          <a:blip r:embed="rId2"/>
          <a:stretch>
            <a:fillRect/>
          </a:stretch>
        </p:blipFill>
        <p:spPr>
          <a:xfrm>
            <a:off x="0" y="0"/>
            <a:ext cx="9144000" cy="6858000"/>
          </a:xfrm>
          <a:prstGeom prst="rect">
            <a:avLst/>
          </a:prstGeom>
        </p:spPr>
      </p:pic>
      <p:sp>
        <p:nvSpPr>
          <p:cNvPr id="3" name="Title 4"/>
          <p:cNvSpPr txBox="1">
            <a:spLocks/>
          </p:cNvSpPr>
          <p:nvPr/>
        </p:nvSpPr>
        <p:spPr>
          <a:xfrm>
            <a:off x="414423" y="372781"/>
            <a:ext cx="6912769" cy="11815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latin typeface="+mn-lt"/>
              </a:rPr>
              <a:t>A tougher approach in </a:t>
            </a:r>
            <a:r>
              <a:rPr lang="en-GB" sz="2800" b="1" i="1" dirty="0" smtClean="0">
                <a:latin typeface="+mn-lt"/>
              </a:rPr>
              <a:t>Reynard v Fox [2018] EWHC 443 (</a:t>
            </a:r>
            <a:r>
              <a:rPr lang="en-GB" sz="2800" b="1" i="1" dirty="0" err="1" smtClean="0">
                <a:latin typeface="+mn-lt"/>
              </a:rPr>
              <a:t>Ch</a:t>
            </a:r>
            <a:r>
              <a:rPr lang="en-GB" sz="2800" b="1" i="1" dirty="0" smtClean="0">
                <a:latin typeface="+mn-lt"/>
              </a:rPr>
              <a:t>) </a:t>
            </a:r>
            <a:endParaRPr lang="en-GB" sz="2800" b="1" dirty="0">
              <a:latin typeface="+mn-lt"/>
            </a:endParaRPr>
          </a:p>
        </p:txBody>
      </p:sp>
      <p:sp>
        <p:nvSpPr>
          <p:cNvPr id="4" name="Content Placeholder 5"/>
          <p:cNvSpPr txBox="1">
            <a:spLocks/>
          </p:cNvSpPr>
          <p:nvPr/>
        </p:nvSpPr>
        <p:spPr>
          <a:xfrm>
            <a:off x="1" y="1927136"/>
            <a:ext cx="7452320" cy="4725325"/>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spcAft>
                <a:spcPts val="1200"/>
              </a:spcAft>
              <a:buFont typeface="Arial" panose="020B0604020202020204" pitchFamily="34" charset="0"/>
              <a:buChar char="•"/>
            </a:pPr>
            <a:r>
              <a:rPr lang="en-GB" dirty="0" smtClean="0">
                <a:solidFill>
                  <a:schemeClr val="tx1"/>
                </a:solidFill>
              </a:rPr>
              <a:t>HHJ Matthews applies the principles in </a:t>
            </a:r>
            <a:r>
              <a:rPr lang="en-GB" i="1" dirty="0" smtClean="0">
                <a:solidFill>
                  <a:schemeClr val="tx1"/>
                </a:solidFill>
              </a:rPr>
              <a:t>Barton </a:t>
            </a:r>
            <a:r>
              <a:rPr lang="en-GB" dirty="0" smtClean="0">
                <a:solidFill>
                  <a:schemeClr val="tx1"/>
                </a:solidFill>
              </a:rPr>
              <a:t>to strike out an </a:t>
            </a:r>
            <a:r>
              <a:rPr lang="en-GB" dirty="0" err="1" smtClean="0">
                <a:solidFill>
                  <a:schemeClr val="tx1"/>
                </a:solidFill>
              </a:rPr>
              <a:t>LiP’s</a:t>
            </a:r>
            <a:r>
              <a:rPr lang="en-GB" dirty="0" smtClean="0">
                <a:solidFill>
                  <a:schemeClr val="tx1"/>
                </a:solidFill>
              </a:rPr>
              <a:t> claim which had already been decided in April 2015. </a:t>
            </a:r>
          </a:p>
          <a:p>
            <a:pPr marL="457200" indent="-457200" algn="l">
              <a:spcAft>
                <a:spcPts val="1200"/>
              </a:spcAft>
              <a:buFont typeface="Arial" panose="020B0604020202020204" pitchFamily="34" charset="0"/>
              <a:buChar char="•"/>
            </a:pPr>
            <a:r>
              <a:rPr lang="en-GB" dirty="0" smtClean="0">
                <a:solidFill>
                  <a:schemeClr val="tx1"/>
                </a:solidFill>
              </a:rPr>
              <a:t>An issue for the court was whether it was unjust to strike out the claim because he had </a:t>
            </a:r>
            <a:r>
              <a:rPr lang="en-GB" u="sng" dirty="0" smtClean="0">
                <a:solidFill>
                  <a:schemeClr val="tx1"/>
                </a:solidFill>
              </a:rPr>
              <a:t>not</a:t>
            </a:r>
            <a:r>
              <a:rPr lang="en-GB" dirty="0" smtClean="0">
                <a:solidFill>
                  <a:schemeClr val="tx1"/>
                </a:solidFill>
              </a:rPr>
              <a:t> brought it under the relevant section of the Insolvency Act 1986 </a:t>
            </a:r>
            <a:r>
              <a:rPr lang="en-GB" u="sng" dirty="0" smtClean="0">
                <a:solidFill>
                  <a:schemeClr val="tx1"/>
                </a:solidFill>
              </a:rPr>
              <a:t>because</a:t>
            </a:r>
            <a:r>
              <a:rPr lang="en-GB" dirty="0" smtClean="0">
                <a:solidFill>
                  <a:schemeClr val="tx1"/>
                </a:solidFill>
              </a:rPr>
              <a:t> he was a litigant in person and did not have a detailed knowledge of insolvency regulations.</a:t>
            </a:r>
          </a:p>
          <a:p>
            <a:pPr marL="457200" indent="-457200" algn="l" fontAlgn="base">
              <a:spcAft>
                <a:spcPts val="1200"/>
              </a:spcAft>
              <a:buFont typeface="Arial" panose="020B0604020202020204" pitchFamily="34" charset="0"/>
              <a:buChar char="•"/>
            </a:pPr>
            <a:r>
              <a:rPr lang="en-GB" dirty="0" smtClean="0">
                <a:solidFill>
                  <a:schemeClr val="tx1"/>
                </a:solidFill>
              </a:rPr>
              <a:t>On the case law, HHJ Matthews found </a:t>
            </a:r>
            <a:r>
              <a:rPr lang="en-GB" b="1" dirty="0" smtClean="0">
                <a:solidFill>
                  <a:schemeClr val="tx1"/>
                </a:solidFill>
              </a:rPr>
              <a:t>the fact that a litigant had been acting in person was not of itself a reason to dis-apply procedural rules, orders or directions, or excuse non-compliance with them. </a:t>
            </a:r>
          </a:p>
          <a:p>
            <a:pPr marL="457200" indent="-457200" algn="l" fontAlgn="base">
              <a:spcAft>
                <a:spcPts val="1200"/>
              </a:spcAft>
              <a:buFont typeface="Arial" panose="020B0604020202020204" pitchFamily="34" charset="0"/>
              <a:buChar char="•"/>
            </a:pPr>
            <a:r>
              <a:rPr lang="en-GB" dirty="0" smtClean="0">
                <a:solidFill>
                  <a:schemeClr val="tx1"/>
                </a:solidFill>
              </a:rPr>
              <a:t>The exception was that a special indulgence to a litigant in person might be justified where a rule was </a:t>
            </a:r>
            <a:r>
              <a:rPr lang="en-GB" b="1" dirty="0" smtClean="0">
                <a:solidFill>
                  <a:schemeClr val="tx1"/>
                </a:solidFill>
              </a:rPr>
              <a:t>hard to find, difficult to understand, or ambiguous…</a:t>
            </a:r>
            <a:r>
              <a:rPr lang="en-GB" dirty="0" smtClean="0">
                <a:solidFill>
                  <a:schemeClr val="tx1"/>
                </a:solidFill>
              </a:rPr>
              <a:t> [44], [45].</a:t>
            </a:r>
            <a:endParaRPr lang="en-GB" dirty="0">
              <a:solidFill>
                <a:schemeClr val="tx1"/>
              </a:solidFill>
            </a:endParaRPr>
          </a:p>
        </p:txBody>
      </p:sp>
    </p:spTree>
    <p:extLst>
      <p:ext uri="{BB962C8B-B14F-4D97-AF65-F5344CB8AC3E}">
        <p14:creationId xmlns:p14="http://schemas.microsoft.com/office/powerpoint/2010/main" val="246254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COR POWERPOINT 2017 (1)5.jpg"/>
          <p:cNvPicPr>
            <a:picLocks noChangeAspect="1"/>
          </p:cNvPicPr>
          <p:nvPr/>
        </p:nvPicPr>
        <p:blipFill>
          <a:blip r:embed="rId2"/>
          <a:stretch>
            <a:fillRect/>
          </a:stretch>
        </p:blipFill>
        <p:spPr>
          <a:xfrm>
            <a:off x="0" y="0"/>
            <a:ext cx="9144000" cy="6858000"/>
          </a:xfrm>
          <a:prstGeom prst="rect">
            <a:avLst/>
          </a:prstGeom>
        </p:spPr>
      </p:pic>
      <p:sp>
        <p:nvSpPr>
          <p:cNvPr id="3" name="Title 1"/>
          <p:cNvSpPr txBox="1">
            <a:spLocks/>
          </p:cNvSpPr>
          <p:nvPr/>
        </p:nvSpPr>
        <p:spPr>
          <a:xfrm>
            <a:off x="107504" y="483230"/>
            <a:ext cx="7272808" cy="70696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800" b="1" dirty="0" smtClean="0">
                <a:latin typeface="+mn-lt"/>
              </a:rPr>
              <a:t>Best practice when dealing with </a:t>
            </a:r>
            <a:r>
              <a:rPr lang="en-GB" sz="2800" b="1" dirty="0" err="1" smtClean="0">
                <a:latin typeface="+mn-lt"/>
              </a:rPr>
              <a:t>LiP’s</a:t>
            </a:r>
            <a:endParaRPr lang="en-GB" sz="2800" b="1" dirty="0">
              <a:latin typeface="+mn-lt"/>
            </a:endParaRPr>
          </a:p>
        </p:txBody>
      </p:sp>
      <p:sp>
        <p:nvSpPr>
          <p:cNvPr id="2" name="Rectangle 1"/>
          <p:cNvSpPr/>
          <p:nvPr/>
        </p:nvSpPr>
        <p:spPr>
          <a:xfrm>
            <a:off x="336884" y="1376708"/>
            <a:ext cx="6566248" cy="4832092"/>
          </a:xfrm>
          <a:prstGeom prst="rect">
            <a:avLst/>
          </a:prstGeom>
        </p:spPr>
        <p:txBody>
          <a:bodyPr wrap="square">
            <a:spAutoFit/>
          </a:bodyPr>
          <a:lstStyle/>
          <a:p>
            <a:pPr marL="285750" indent="-285750">
              <a:buFont typeface="Arial" panose="020B0604020202020204" pitchFamily="34" charset="0"/>
              <a:buChar char="•"/>
            </a:pPr>
            <a:r>
              <a:rPr lang="en-GB" sz="2200" dirty="0"/>
              <a:t>Use clear, concise language – make it “</a:t>
            </a:r>
            <a:r>
              <a:rPr lang="en-GB" sz="2200" b="1" dirty="0"/>
              <a:t>google-able</a:t>
            </a:r>
            <a:r>
              <a:rPr lang="en-GB" sz="2200" dirty="0" smtClean="0"/>
              <a:t>”;</a:t>
            </a:r>
          </a:p>
          <a:p>
            <a:pPr marL="285750" indent="-285750">
              <a:buFont typeface="Arial" panose="020B0604020202020204" pitchFamily="34" charset="0"/>
              <a:buChar char="•"/>
            </a:pPr>
            <a:r>
              <a:rPr lang="en-GB" sz="2200" dirty="0" smtClean="0"/>
              <a:t>Explain </a:t>
            </a:r>
            <a:r>
              <a:rPr lang="en-GB" sz="2200" dirty="0"/>
              <a:t>any necessary legal jargon</a:t>
            </a:r>
            <a:r>
              <a:rPr lang="en-GB" sz="2200" dirty="0" smtClean="0"/>
              <a:t>;</a:t>
            </a:r>
          </a:p>
          <a:p>
            <a:pPr marL="285750" indent="-285750">
              <a:buFont typeface="Arial" panose="020B0604020202020204" pitchFamily="34" charset="0"/>
              <a:buChar char="•"/>
            </a:pPr>
            <a:r>
              <a:rPr lang="en-GB" sz="2200" dirty="0" smtClean="0"/>
              <a:t>Recommend </a:t>
            </a:r>
            <a:r>
              <a:rPr lang="en-GB" sz="2200" dirty="0"/>
              <a:t>to a </a:t>
            </a:r>
            <a:r>
              <a:rPr lang="en-GB" sz="2200" dirty="0" err="1"/>
              <a:t>LiP</a:t>
            </a:r>
            <a:r>
              <a:rPr lang="en-GB" sz="2200" dirty="0"/>
              <a:t> that they seek </a:t>
            </a:r>
            <a:r>
              <a:rPr lang="en-GB" sz="2200" b="1" dirty="0"/>
              <a:t>independent legal advice</a:t>
            </a:r>
            <a:r>
              <a:rPr lang="en-GB" sz="2200" dirty="0"/>
              <a:t> – identify relevant advice or support agencies (CAB, Shelter, Bar pro bono centre, </a:t>
            </a:r>
            <a:r>
              <a:rPr lang="en-GB" sz="2200" dirty="0" err="1"/>
              <a:t>LawWorks</a:t>
            </a:r>
            <a:r>
              <a:rPr lang="en-GB" sz="2200" dirty="0" smtClean="0"/>
              <a:t>);</a:t>
            </a:r>
          </a:p>
          <a:p>
            <a:pPr marL="285750" indent="-285750">
              <a:buFont typeface="Arial" panose="020B0604020202020204" pitchFamily="34" charset="0"/>
              <a:buChar char="•"/>
            </a:pPr>
            <a:r>
              <a:rPr lang="en-GB" sz="2200" dirty="0" smtClean="0"/>
              <a:t>Refer </a:t>
            </a:r>
            <a:r>
              <a:rPr lang="en-GB" sz="2200" dirty="0" err="1"/>
              <a:t>LiP’s</a:t>
            </a:r>
            <a:r>
              <a:rPr lang="en-GB" sz="2200" dirty="0"/>
              <a:t> to </a:t>
            </a:r>
            <a:r>
              <a:rPr lang="en-GB" sz="2200" b="1" dirty="0"/>
              <a:t>CPR, FPR or Crim PR</a:t>
            </a:r>
            <a:r>
              <a:rPr lang="en-GB" sz="2200" dirty="0"/>
              <a:t> at the earliest opportunity; </a:t>
            </a:r>
            <a:endParaRPr lang="en-GB" sz="2200" dirty="0" smtClean="0"/>
          </a:p>
          <a:p>
            <a:pPr marL="285750" indent="-285750">
              <a:buFont typeface="Arial" panose="020B0604020202020204" pitchFamily="34" charset="0"/>
              <a:buChar char="•"/>
            </a:pPr>
            <a:r>
              <a:rPr lang="en-GB" sz="2200" dirty="0" smtClean="0"/>
              <a:t>Set </a:t>
            </a:r>
            <a:r>
              <a:rPr lang="en-GB" sz="2200" b="1" dirty="0"/>
              <a:t>clear parameters</a:t>
            </a:r>
            <a:r>
              <a:rPr lang="en-GB" sz="2200" dirty="0"/>
              <a:t> about email &amp; telephone communication with each party &amp; the court at the outset of the matter</a:t>
            </a:r>
            <a:r>
              <a:rPr lang="en-GB" sz="2200" dirty="0" smtClean="0"/>
              <a:t>;</a:t>
            </a:r>
          </a:p>
          <a:p>
            <a:pPr marL="285750" indent="-285750">
              <a:buFont typeface="Arial" panose="020B0604020202020204" pitchFamily="34" charset="0"/>
              <a:buChar char="•"/>
            </a:pPr>
            <a:r>
              <a:rPr lang="en-GB" sz="2200" dirty="0" smtClean="0"/>
              <a:t>Explain </a:t>
            </a:r>
            <a:r>
              <a:rPr lang="en-GB" sz="2200" dirty="0"/>
              <a:t>at the outset the </a:t>
            </a:r>
            <a:r>
              <a:rPr lang="en-GB" sz="2200" b="1" dirty="0"/>
              <a:t>extent and limits to the assistance</a:t>
            </a:r>
            <a:r>
              <a:rPr lang="en-GB" sz="2200" dirty="0"/>
              <a:t> that you can provide to </a:t>
            </a:r>
            <a:r>
              <a:rPr lang="en-GB" sz="2200" dirty="0" err="1"/>
              <a:t>LiP’s</a:t>
            </a:r>
            <a:r>
              <a:rPr lang="en-GB" sz="2200" dirty="0" smtClean="0"/>
              <a:t>;</a:t>
            </a:r>
          </a:p>
          <a:p>
            <a:pPr marL="285750" indent="-285750">
              <a:buFont typeface="Arial" panose="020B0604020202020204" pitchFamily="34" charset="0"/>
              <a:buChar char="•"/>
            </a:pPr>
            <a:r>
              <a:rPr lang="en-GB" sz="2200" dirty="0" smtClean="0"/>
              <a:t>Be </a:t>
            </a:r>
            <a:r>
              <a:rPr lang="en-GB" sz="2200" b="1" dirty="0"/>
              <a:t>flexible</a:t>
            </a:r>
            <a:r>
              <a:rPr lang="en-GB" sz="2200" dirty="0"/>
              <a:t> – not all </a:t>
            </a:r>
            <a:r>
              <a:rPr lang="en-GB" sz="2200" dirty="0" err="1"/>
              <a:t>LiP’s</a:t>
            </a:r>
            <a:r>
              <a:rPr lang="en-GB" sz="2200" dirty="0"/>
              <a:t> are the </a:t>
            </a:r>
            <a:r>
              <a:rPr lang="en-GB" sz="2200" dirty="0" smtClean="0"/>
              <a:t>same.</a:t>
            </a:r>
            <a:endParaRPr lang="en-GB" sz="2200" dirty="0"/>
          </a:p>
        </p:txBody>
      </p:sp>
    </p:spTree>
    <p:extLst>
      <p:ext uri="{BB962C8B-B14F-4D97-AF65-F5344CB8AC3E}">
        <p14:creationId xmlns:p14="http://schemas.microsoft.com/office/powerpoint/2010/main" val="3347960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TotalTime>
  <Words>1137</Words>
  <Application>Microsoft Office PowerPoint</Application>
  <PresentationFormat>On-screen Show (4:3)</PresentationFormat>
  <Paragraphs>127</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Tips: Preparing the Brief to Counsel</vt:lpstr>
      <vt:lpstr> THE BUNDLE OF DOCUMENTS</vt:lpstr>
      <vt:lpstr> THE BUNDLE OF DOCUMENTS</vt:lpstr>
      <vt:lpstr> THE INSTRUCTIONS</vt:lpstr>
      <vt:lpstr> THE INSTRUCTIONS</vt:lpstr>
      <vt:lpstr> THE INSTRUCTIONS</vt:lpstr>
      <vt:lpstr> THE INSTRUCTIONS</vt:lpstr>
      <vt:lpstr> THE INSTRUCTIONS</vt:lpstr>
      <vt:lpstr> SENDING THE BRIEF</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Tips: Preparing the Brief to Counsel</dc:title>
  <dc:creator>Scott Storey</dc:creator>
  <cp:lastModifiedBy>Kate Richmond</cp:lastModifiedBy>
  <cp:revision>19</cp:revision>
  <cp:lastPrinted>2018-06-26T15:47:25Z</cp:lastPrinted>
  <dcterms:created xsi:type="dcterms:W3CDTF">2018-06-23T19:29:10Z</dcterms:created>
  <dcterms:modified xsi:type="dcterms:W3CDTF">2018-06-27T12:06:05Z</dcterms:modified>
</cp:coreProperties>
</file>